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33"/>
  </p:notesMasterIdLst>
  <p:handoutMasterIdLst>
    <p:handoutMasterId r:id="rId34"/>
  </p:handoutMasterIdLst>
  <p:sldIdLst>
    <p:sldId id="1248" r:id="rId3"/>
    <p:sldId id="1726" r:id="rId4"/>
    <p:sldId id="1727" r:id="rId5"/>
    <p:sldId id="1731" r:id="rId6"/>
    <p:sldId id="1729" r:id="rId7"/>
    <p:sldId id="1730" r:id="rId8"/>
    <p:sldId id="1740" r:id="rId9"/>
    <p:sldId id="1741" r:id="rId10"/>
    <p:sldId id="1742" r:id="rId11"/>
    <p:sldId id="1733" r:id="rId12"/>
    <p:sldId id="1732" r:id="rId13"/>
    <p:sldId id="1735" r:id="rId14"/>
    <p:sldId id="1736" r:id="rId15"/>
    <p:sldId id="1737" r:id="rId16"/>
    <p:sldId id="1738" r:id="rId17"/>
    <p:sldId id="1739" r:id="rId18"/>
    <p:sldId id="1743" r:id="rId19"/>
    <p:sldId id="1752" r:id="rId20"/>
    <p:sldId id="1754" r:id="rId21"/>
    <p:sldId id="1755" r:id="rId22"/>
    <p:sldId id="1744" r:id="rId23"/>
    <p:sldId id="1745" r:id="rId24"/>
    <p:sldId id="1746" r:id="rId25"/>
    <p:sldId id="1747" r:id="rId26"/>
    <p:sldId id="1748" r:id="rId27"/>
    <p:sldId id="1749" r:id="rId28"/>
    <p:sldId id="1750" r:id="rId29"/>
    <p:sldId id="1751" r:id="rId30"/>
    <p:sldId id="1623" r:id="rId31"/>
    <p:sldId id="172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2D050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4" autoAdjust="0"/>
    <p:restoredTop sz="94647"/>
  </p:normalViewPr>
  <p:slideViewPr>
    <p:cSldViewPr snapToGrid="0" snapToObjects="1">
      <p:cViewPr varScale="1">
        <p:scale>
          <a:sx n="146" d="100"/>
          <a:sy n="146" d="100"/>
        </p:scale>
        <p:origin x="17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01/11/2020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01/11/2020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01/11/2020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01/11/2020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01/11/2020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10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26911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94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52088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4955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01/11/2020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01/11/2020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01/11/2020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01/11/2020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01/11/2020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01/11/2020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01/11/2020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01/11/2020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01/11/2020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  <a:p>
            <a:pPr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4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image" Target="../media/image73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jpeg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5.jpeg"/><Relationship Id="rId7" Type="http://schemas.openxmlformats.org/officeDocument/2006/relationships/image" Target="../media/image6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emf"/><Relationship Id="rId11" Type="http://schemas.openxmlformats.org/officeDocument/2006/relationships/image" Target="../media/image81.emf"/><Relationship Id="rId5" Type="http://schemas.openxmlformats.org/officeDocument/2006/relationships/image" Target="../media/image77.emf"/><Relationship Id="rId10" Type="http://schemas.openxmlformats.org/officeDocument/2006/relationships/image" Target="../media/image80.emf"/><Relationship Id="rId4" Type="http://schemas.openxmlformats.org/officeDocument/2006/relationships/image" Target="../media/image76.jpeg"/><Relationship Id="rId9" Type="http://schemas.openxmlformats.org/officeDocument/2006/relationships/image" Target="../media/image7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2.jpeg"/><Relationship Id="rId7" Type="http://schemas.openxmlformats.org/officeDocument/2006/relationships/image" Target="../media/image71.emf"/><Relationship Id="rId12" Type="http://schemas.openxmlformats.org/officeDocument/2006/relationships/image" Target="../media/image8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emf"/><Relationship Id="rId11" Type="http://schemas.openxmlformats.org/officeDocument/2006/relationships/image" Target="../media/image88.emf"/><Relationship Id="rId5" Type="http://schemas.openxmlformats.org/officeDocument/2006/relationships/image" Target="../media/image84.emf"/><Relationship Id="rId10" Type="http://schemas.openxmlformats.org/officeDocument/2006/relationships/image" Target="../media/image87.emf"/><Relationship Id="rId4" Type="http://schemas.openxmlformats.org/officeDocument/2006/relationships/image" Target="../media/image83.jpeg"/><Relationship Id="rId9" Type="http://schemas.openxmlformats.org/officeDocument/2006/relationships/image" Target="../media/image8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10" Type="http://schemas.openxmlformats.org/officeDocument/2006/relationships/image" Target="../media/image97.emf"/><Relationship Id="rId4" Type="http://schemas.openxmlformats.org/officeDocument/2006/relationships/image" Target="../media/image91.emf"/><Relationship Id="rId9" Type="http://schemas.openxmlformats.org/officeDocument/2006/relationships/image" Target="../media/image9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11.emf"/><Relationship Id="rId4" Type="http://schemas.openxmlformats.org/officeDocument/2006/relationships/image" Target="../media/image116.emf"/><Relationship Id="rId9" Type="http://schemas.openxmlformats.org/officeDocument/2006/relationships/image" Target="../media/image1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24.emf"/><Relationship Id="rId7" Type="http://schemas.openxmlformats.org/officeDocument/2006/relationships/image" Target="../media/image12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emf"/><Relationship Id="rId5" Type="http://schemas.openxmlformats.org/officeDocument/2006/relationships/image" Target="../media/image121.emf"/><Relationship Id="rId10" Type="http://schemas.openxmlformats.org/officeDocument/2006/relationships/image" Target="../media/image128.emf"/><Relationship Id="rId4" Type="http://schemas.openxmlformats.org/officeDocument/2006/relationships/image" Target="../media/image125.emf"/><Relationship Id="rId9" Type="http://schemas.openxmlformats.org/officeDocument/2006/relationships/image" Target="../media/image12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29.emf"/><Relationship Id="rId7" Type="http://schemas.openxmlformats.org/officeDocument/2006/relationships/image" Target="../media/image133.emf"/><Relationship Id="rId12" Type="http://schemas.openxmlformats.org/officeDocument/2006/relationships/image" Target="../media/image13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31.emf"/><Relationship Id="rId10" Type="http://schemas.openxmlformats.org/officeDocument/2006/relationships/image" Target="../media/image136.emf"/><Relationship Id="rId4" Type="http://schemas.openxmlformats.org/officeDocument/2006/relationships/image" Target="../media/image130.emf"/><Relationship Id="rId9" Type="http://schemas.openxmlformats.org/officeDocument/2006/relationships/image" Target="../media/image13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12.jpeg"/><Relationship Id="rId2" Type="http://schemas.openxmlformats.org/officeDocument/2006/relationships/image" Target="../media/image5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8.jpeg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75.jpeg"/><Relationship Id="rId18" Type="http://schemas.openxmlformats.org/officeDocument/2006/relationships/image" Target="../media/image153.emf"/><Relationship Id="rId3" Type="http://schemas.openxmlformats.org/officeDocument/2006/relationships/image" Target="../media/image140.png"/><Relationship Id="rId7" Type="http://schemas.openxmlformats.org/officeDocument/2006/relationships/image" Target="../media/image144.emf"/><Relationship Id="rId12" Type="http://schemas.openxmlformats.org/officeDocument/2006/relationships/image" Target="../media/image63.emf"/><Relationship Id="rId17" Type="http://schemas.openxmlformats.org/officeDocument/2006/relationships/image" Target="../media/image152.emf"/><Relationship Id="rId2" Type="http://schemas.openxmlformats.org/officeDocument/2006/relationships/image" Target="../media/image139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5" Type="http://schemas.openxmlformats.org/officeDocument/2006/relationships/image" Target="../media/image142.emf"/><Relationship Id="rId15" Type="http://schemas.openxmlformats.org/officeDocument/2006/relationships/image" Target="../media/image150.emf"/><Relationship Id="rId10" Type="http://schemas.openxmlformats.org/officeDocument/2006/relationships/image" Target="../media/image147.emf"/><Relationship Id="rId19" Type="http://schemas.openxmlformats.org/officeDocument/2006/relationships/image" Target="../media/image154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4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12.jpeg"/><Relationship Id="rId3" Type="http://schemas.openxmlformats.org/officeDocument/2006/relationships/image" Target="../media/image37.emf"/><Relationship Id="rId7" Type="http://schemas.openxmlformats.org/officeDocument/2006/relationships/image" Target="../media/image26.emf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11" Type="http://schemas.openxmlformats.org/officeDocument/2006/relationships/image" Target="../media/image42.emf"/><Relationship Id="rId5" Type="http://schemas.openxmlformats.org/officeDocument/2006/relationships/image" Target="../media/image28.emf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image" Target="../media/image40.emf"/><Relationship Id="rId14" Type="http://schemas.openxmlformats.org/officeDocument/2006/relationships/image" Target="../media/image4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3.emf"/><Relationship Id="rId7" Type="http://schemas.openxmlformats.org/officeDocument/2006/relationships/image" Target="../media/image4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5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</a:t>
            </a:r>
            <a:r>
              <a:rPr lang="fr-FR" sz="2200" b="1" dirty="0" err="1"/>
              <a:t>Esling</a:t>
            </a:r>
            <a:r>
              <a:rPr lang="fr-FR" sz="2200"/>
              <a:t> (</a:t>
            </a:r>
            <a:r>
              <a:rPr lang="fr-FR" sz="2200">
                <a:hlinkClick r:id="rId2"/>
              </a:rPr>
              <a:t>esling@ircam.fr</a:t>
            </a:r>
            <a:r>
              <a:rPr lang="fr-FR" sz="220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/>
              <a:t>IV – </a:t>
            </a:r>
            <a:r>
              <a:rPr lang="fr-FR" sz="3600" err="1"/>
              <a:t>Probabilistic</a:t>
            </a:r>
            <a:r>
              <a:rPr lang="fr-FR" sz="3600"/>
              <a:t> </a:t>
            </a:r>
            <a:r>
              <a:rPr lang="fr-FR" sz="3600" err="1"/>
              <a:t>models</a:t>
            </a: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err="1"/>
              <a:t>Random</a:t>
            </a:r>
            <a:r>
              <a:rPr lang="fr-FR"/>
              <a:t> variables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0" name="Rectangle à coins arrondis 29">
            <a:extLst>
              <a:ext uri="{FF2B5EF4-FFF2-40B4-BE49-F238E27FC236}">
                <a16:creationId xmlns:a16="http://schemas.microsoft.com/office/drawing/2014/main" id="{5411DFC6-054F-E245-83F3-9EFF3DA708BE}"/>
              </a:ext>
            </a:extLst>
          </p:cNvPr>
          <p:cNvSpPr/>
          <p:nvPr/>
        </p:nvSpPr>
        <p:spPr bwMode="auto">
          <a:xfrm>
            <a:off x="653412" y="1250989"/>
            <a:ext cx="7776485" cy="1294622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random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variable      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is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a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function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that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maps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events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from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the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sample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space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       to a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measurable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space</a:t>
            </a: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A093741-7CCC-B446-85FF-1C5BAA7D6A02}"/>
              </a:ext>
            </a:extLst>
          </p:cNvPr>
          <p:cNvSpPr txBox="1"/>
          <p:nvPr/>
        </p:nvSpPr>
        <p:spPr>
          <a:xfrm>
            <a:off x="374062" y="739321"/>
            <a:ext cx="1458392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Definition</a:t>
            </a:r>
            <a:endParaRPr kumimoji="0" lang="fr-F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6044587-52B3-4544-9666-11A3B87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29" y="1349966"/>
            <a:ext cx="283029" cy="2358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F65266-9AB7-9649-B169-0A9B5B37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98" y="1666714"/>
            <a:ext cx="239486" cy="2694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4C71F2-799E-4D47-AF3B-51CF197A9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328" y="1675423"/>
            <a:ext cx="194705" cy="2596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90D68D-D77F-2246-8FBC-F9B4DA860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1669" y="2039310"/>
            <a:ext cx="3621276" cy="3721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A854613-DD0E-304A-8EAD-2271BDA20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7" y="3163611"/>
            <a:ext cx="1561814" cy="148901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D0E2EBA-C6D2-FD45-B881-DE19CA419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6" y="4799959"/>
            <a:ext cx="2305676" cy="115283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3A85556-DD0E-894A-BBF5-5D926DBA2A37}"/>
              </a:ext>
            </a:extLst>
          </p:cNvPr>
          <p:cNvSpPr txBox="1"/>
          <p:nvPr/>
        </p:nvSpPr>
        <p:spPr>
          <a:xfrm>
            <a:off x="374062" y="2695260"/>
            <a:ext cx="2960790" cy="461657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Notion of distribution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8D2CF14-462A-374B-A049-13F5C4590FE2}"/>
              </a:ext>
            </a:extLst>
          </p:cNvPr>
          <p:cNvSpPr txBox="1"/>
          <p:nvPr/>
        </p:nvSpPr>
        <p:spPr>
          <a:xfrm>
            <a:off x="2628662" y="3404435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Discrete</a:t>
            </a:r>
            <a:r>
              <a:rPr lang="fr-FR" i="1" dirty="0"/>
              <a:t> </a:t>
            </a:r>
            <a:r>
              <a:rPr lang="fr-FR" i="1" dirty="0" err="1"/>
              <a:t>random</a:t>
            </a:r>
            <a:r>
              <a:rPr lang="fr-FR" i="1" dirty="0"/>
              <a:t> variable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5A4460-9B12-2C4E-9779-A278EB3F35B0}"/>
              </a:ext>
            </a:extLst>
          </p:cNvPr>
          <p:cNvSpPr txBox="1"/>
          <p:nvPr/>
        </p:nvSpPr>
        <p:spPr>
          <a:xfrm>
            <a:off x="2628662" y="485785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Continuous</a:t>
            </a:r>
            <a:r>
              <a:rPr lang="fr-FR" i="1" dirty="0"/>
              <a:t> </a:t>
            </a:r>
            <a:r>
              <a:rPr lang="fr-FR" i="1" dirty="0" err="1"/>
              <a:t>random</a:t>
            </a:r>
            <a:r>
              <a:rPr lang="fr-FR" i="1" dirty="0"/>
              <a:t> variable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736E15-89CA-C148-A81F-FDBA5BDE7FDD}"/>
              </a:ext>
            </a:extLst>
          </p:cNvPr>
          <p:cNvSpPr txBox="1"/>
          <p:nvPr/>
        </p:nvSpPr>
        <p:spPr>
          <a:xfrm>
            <a:off x="3062913" y="3707580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Defined</a:t>
            </a:r>
            <a:r>
              <a:rPr lang="fr-FR" dirty="0"/>
              <a:t> on a </a:t>
            </a:r>
            <a:r>
              <a:rPr lang="fr-FR" dirty="0" err="1"/>
              <a:t>countable</a:t>
            </a:r>
            <a:r>
              <a:rPr lang="fr-FR" dirty="0"/>
              <a:t> set of </a:t>
            </a:r>
            <a:r>
              <a:rPr lang="fr-FR" i="1" dirty="0" err="1"/>
              <a:t>discrete</a:t>
            </a:r>
            <a:r>
              <a:rPr lang="fr-FR" i="1" dirty="0"/>
              <a:t> </a:t>
            </a:r>
            <a:r>
              <a:rPr lang="fr-FR" dirty="0"/>
              <a:t>values</a:t>
            </a:r>
          </a:p>
          <a:p>
            <a:r>
              <a:rPr lang="fr-FR" dirty="0" err="1"/>
              <a:t>Follows</a:t>
            </a:r>
            <a:r>
              <a:rPr lang="fr-FR" dirty="0"/>
              <a:t> a </a:t>
            </a:r>
            <a:r>
              <a:rPr lang="fr-FR" i="1" dirty="0" err="1"/>
              <a:t>probability</a:t>
            </a:r>
            <a:r>
              <a:rPr lang="fr-FR" i="1" dirty="0"/>
              <a:t> mass </a:t>
            </a:r>
            <a:r>
              <a:rPr lang="fr-FR" i="1" dirty="0" err="1"/>
              <a:t>function</a:t>
            </a:r>
            <a:r>
              <a:rPr lang="fr-FR" i="1" dirty="0"/>
              <a:t> (</a:t>
            </a:r>
            <a:r>
              <a:rPr lang="fr-FR" i="1" dirty="0" err="1"/>
              <a:t>pmf</a:t>
            </a:r>
            <a:r>
              <a:rPr lang="fr-FR" i="1" dirty="0"/>
              <a:t>)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DDA1409-D502-364A-9819-D5A9BEF7809E}"/>
              </a:ext>
            </a:extLst>
          </p:cNvPr>
          <p:cNvSpPr txBox="1"/>
          <p:nvPr/>
        </p:nvSpPr>
        <p:spPr>
          <a:xfrm>
            <a:off x="3062913" y="5171613"/>
            <a:ext cx="454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Defined</a:t>
            </a:r>
            <a:r>
              <a:rPr lang="fr-FR" dirty="0"/>
              <a:t> on a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domain</a:t>
            </a:r>
            <a:endParaRPr lang="fr-FR" dirty="0"/>
          </a:p>
          <a:p>
            <a:r>
              <a:rPr lang="fr-FR" dirty="0" err="1"/>
              <a:t>Follows</a:t>
            </a:r>
            <a:r>
              <a:rPr lang="fr-FR" dirty="0"/>
              <a:t> a </a:t>
            </a:r>
            <a:r>
              <a:rPr lang="fr-FR" i="1" dirty="0" err="1"/>
              <a:t>probability</a:t>
            </a:r>
            <a:r>
              <a:rPr lang="fr-FR" i="1" dirty="0"/>
              <a:t> </a:t>
            </a:r>
            <a:r>
              <a:rPr lang="fr-FR" i="1" dirty="0" err="1"/>
              <a:t>density</a:t>
            </a:r>
            <a:r>
              <a:rPr lang="fr-FR" i="1" dirty="0"/>
              <a:t> </a:t>
            </a:r>
            <a:r>
              <a:rPr lang="fr-FR" i="1" dirty="0" err="1"/>
              <a:t>function</a:t>
            </a:r>
            <a:r>
              <a:rPr lang="fr-FR" i="1" dirty="0"/>
              <a:t> (</a:t>
            </a:r>
            <a:r>
              <a:rPr lang="fr-FR" i="1" dirty="0" err="1"/>
              <a:t>pdf</a:t>
            </a:r>
            <a:r>
              <a:rPr lang="fr-FR" i="1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86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" grpId="0"/>
      <p:bldP spid="14" grpId="0"/>
      <p:bldP spid="6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Joint </a:t>
            </a:r>
            <a:r>
              <a:rPr lang="fr-FR" dirty="0" err="1"/>
              <a:t>probability</a:t>
            </a:r>
            <a:r>
              <a:rPr lang="fr-FR" dirty="0"/>
              <a:t> and </a:t>
            </a:r>
            <a:r>
              <a:rPr lang="fr-FR" dirty="0" err="1"/>
              <a:t>marginalization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CB9927-CFF3-E049-A25E-841116587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90" y="738350"/>
            <a:ext cx="2790541" cy="257774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1C34114-3856-9748-ADB9-9ECA59EF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7" y="3686294"/>
            <a:ext cx="2862509" cy="26811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0D0AAA-7559-214D-AB09-9F01F60E41AD}"/>
              </a:ext>
            </a:extLst>
          </p:cNvPr>
          <p:cNvSpPr/>
          <p:nvPr/>
        </p:nvSpPr>
        <p:spPr>
          <a:xfrm>
            <a:off x="374062" y="1421403"/>
            <a:ext cx="5804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as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i="1" dirty="0"/>
              <a:t>joint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distribution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B1F703-95CF-5844-B445-73DA0FD7A1C5}"/>
              </a:ext>
            </a:extLst>
          </p:cNvPr>
          <p:cNvSpPr/>
          <p:nvPr/>
        </p:nvSpPr>
        <p:spPr>
          <a:xfrm>
            <a:off x="374063" y="790739"/>
            <a:ext cx="5640567" cy="678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variables     and   </a:t>
            </a:r>
          </a:p>
          <a:p>
            <a:pPr>
              <a:lnSpc>
                <a:spcPct val="110000"/>
              </a:lnSpc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observe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i="1" dirty="0" err="1"/>
              <a:t>paired</a:t>
            </a:r>
            <a:r>
              <a:rPr lang="fr-FR" dirty="0"/>
              <a:t> </a:t>
            </a:r>
            <a:r>
              <a:rPr lang="fr-FR" dirty="0" err="1"/>
              <a:t>outcomes</a:t>
            </a:r>
            <a:r>
              <a:rPr lang="fr-FR" dirty="0"/>
              <a:t>.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57E666C-0966-4B49-AC92-803CCCE49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30" y="1877408"/>
            <a:ext cx="2627231" cy="30282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B8B4EF-A941-8C49-8414-096CC9B7F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370" y="2385487"/>
            <a:ext cx="1412258" cy="26524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C3017DF-2ABD-2A4C-AE0C-E6755E641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4569" y="926088"/>
            <a:ext cx="190834" cy="1474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B9BB6F1-2F03-7948-B720-61ABF3CA3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3534" y="932304"/>
            <a:ext cx="165600" cy="189257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B724F2A-DE47-004D-A7C6-CA62925A255B}"/>
              </a:ext>
            </a:extLst>
          </p:cNvPr>
          <p:cNvSpPr/>
          <p:nvPr/>
        </p:nvSpPr>
        <p:spPr>
          <a:xfrm>
            <a:off x="374060" y="2321228"/>
            <a:ext cx="5640567" cy="373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a set of </a:t>
            </a:r>
            <a:r>
              <a:rPr lang="fr-FR" dirty="0" err="1"/>
              <a:t>random</a:t>
            </a:r>
            <a:r>
              <a:rPr lang="fr-FR" dirty="0"/>
              <a:t> variables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FABBD25-5DB0-BA4D-95BA-8729F12A86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300" y="2715789"/>
            <a:ext cx="4279785" cy="7527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8CF21E2-19B3-D944-9FEE-C2E896989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2351" y="3912532"/>
            <a:ext cx="820113" cy="29177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947F592-481B-5C48-8EB8-FA96E2796D49}"/>
              </a:ext>
            </a:extLst>
          </p:cNvPr>
          <p:cNvSpPr/>
          <p:nvPr/>
        </p:nvSpPr>
        <p:spPr>
          <a:xfrm>
            <a:off x="3908283" y="3863022"/>
            <a:ext cx="2957185" cy="373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dirty="0" err="1"/>
              <a:t>Given</a:t>
            </a:r>
            <a:r>
              <a:rPr lang="fr-FR" dirty="0"/>
              <a:t> the joint distribution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A77D447-87C9-BA4A-81C6-8B9C71B42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3547" y="4277193"/>
            <a:ext cx="522196" cy="29274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5DD4908-92FC-CB45-A7D9-3525366539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8109" y="4645967"/>
            <a:ext cx="2405139" cy="63085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8E06731-A21A-F245-98A7-31260C3780DE}"/>
              </a:ext>
            </a:extLst>
          </p:cNvPr>
          <p:cNvSpPr/>
          <p:nvPr/>
        </p:nvSpPr>
        <p:spPr>
          <a:xfrm>
            <a:off x="3908283" y="4233650"/>
            <a:ext cx="4904792" cy="373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retrieve</a:t>
            </a:r>
            <a:r>
              <a:rPr lang="fr-FR" dirty="0"/>
              <a:t>          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i="1" dirty="0" err="1"/>
              <a:t>marginalization</a:t>
            </a:r>
            <a:endParaRPr lang="fr-FR" dirty="0"/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A8CC452B-3192-4244-A794-AA5D2C0E21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5950" y="5342233"/>
            <a:ext cx="522196" cy="29274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7D6F1D06-2DF9-134E-82AE-D009B2E2BE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3393" y="5342233"/>
            <a:ext cx="528342" cy="291771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CF973B6B-138E-844D-8372-DF7EDE26FD07}"/>
              </a:ext>
            </a:extLst>
          </p:cNvPr>
          <p:cNvSpPr txBox="1"/>
          <p:nvPr/>
        </p:nvSpPr>
        <p:spPr>
          <a:xfrm>
            <a:off x="6014627" y="530507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Marginal distributions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8BEB7E71-D83A-DA4B-B6A0-DA3513F58CF1}"/>
              </a:ext>
            </a:extLst>
          </p:cNvPr>
          <p:cNvCxnSpPr>
            <a:cxnSpLocks/>
          </p:cNvCxnSpPr>
          <p:nvPr/>
        </p:nvCxnSpPr>
        <p:spPr bwMode="auto">
          <a:xfrm>
            <a:off x="5632487" y="5324815"/>
            <a:ext cx="0" cy="331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979F65-5EEF-9A46-9FD8-13AD94C136E9}"/>
              </a:ext>
            </a:extLst>
          </p:cNvPr>
          <p:cNvCxnSpPr>
            <a:cxnSpLocks/>
            <a:endCxn id="36" idx="1"/>
          </p:cNvCxnSpPr>
          <p:nvPr/>
        </p:nvCxnSpPr>
        <p:spPr bwMode="auto">
          <a:xfrm>
            <a:off x="5632487" y="5489742"/>
            <a:ext cx="3821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Image 68">
            <a:extLst>
              <a:ext uri="{FF2B5EF4-FFF2-40B4-BE49-F238E27FC236}">
                <a16:creationId xmlns:a16="http://schemas.microsoft.com/office/drawing/2014/main" id="{67C794D9-D576-6640-B719-E5545DC596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6265" y="5821976"/>
            <a:ext cx="4029593" cy="6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3" grpId="0"/>
      <p:bldP spid="64" grpId="0"/>
      <p:bldP spid="6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à coins arrondis 23">
            <a:extLst>
              <a:ext uri="{FF2B5EF4-FFF2-40B4-BE49-F238E27FC236}">
                <a16:creationId xmlns:a16="http://schemas.microsoft.com/office/drawing/2014/main" id="{BD666344-2E12-2C40-8C27-0BE6009B8F14}"/>
              </a:ext>
            </a:extLst>
          </p:cNvPr>
          <p:cNvSpPr/>
          <p:nvPr/>
        </p:nvSpPr>
        <p:spPr bwMode="auto">
          <a:xfrm>
            <a:off x="658649" y="4449529"/>
            <a:ext cx="6070188" cy="862699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Two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random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variables      and     are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said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to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be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independent</a:t>
            </a:r>
            <a:r>
              <a:rPr lang="fr-FR" sz="2000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if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and </a:t>
            </a:r>
            <a:r>
              <a:rPr lang="fr-FR" dirty="0" err="1"/>
              <a:t>independence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504C31-CBB8-4344-8A90-5B2D64365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7" y="874514"/>
            <a:ext cx="2271082" cy="3099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BBFE34-F6F1-F64E-B15A-001F75508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700" y="3745377"/>
            <a:ext cx="1876927" cy="2561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8AEDF7-F612-4444-B531-6C93E71C6042}"/>
              </a:ext>
            </a:extLst>
          </p:cNvPr>
          <p:cNvSpPr/>
          <p:nvPr/>
        </p:nvSpPr>
        <p:spPr>
          <a:xfrm>
            <a:off x="2744349" y="858380"/>
            <a:ext cx="6030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The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     </a:t>
            </a:r>
            <a:r>
              <a:rPr lang="fr-FR" dirty="0" err="1"/>
              <a:t>given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CD02A79-C36E-0349-956F-5F80297E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65" y="1263294"/>
            <a:ext cx="1561368" cy="3209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B5DFBC-0300-AD45-93B3-B39B12E99E36}"/>
              </a:ext>
            </a:extLst>
          </p:cNvPr>
          <p:cNvSpPr/>
          <p:nvPr/>
        </p:nvSpPr>
        <p:spPr>
          <a:xfrm>
            <a:off x="2804857" y="1652605"/>
            <a:ext cx="6030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Explains</a:t>
            </a:r>
            <a:r>
              <a:rPr lang="fr-FR" dirty="0"/>
              <a:t> how     </a:t>
            </a:r>
            <a:r>
              <a:rPr lang="fr-FR" dirty="0" err="1"/>
              <a:t>behaves</a:t>
            </a:r>
            <a:r>
              <a:rPr lang="fr-FR" dirty="0"/>
              <a:t> if </a:t>
            </a:r>
            <a:r>
              <a:rPr lang="fr-FR" dirty="0" err="1"/>
              <a:t>we</a:t>
            </a:r>
            <a:r>
              <a:rPr lang="fr-FR" dirty="0"/>
              <a:t> observe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C2C33D-0666-994D-914D-4EFB7B4FA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700" y="999458"/>
            <a:ext cx="190834" cy="14746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A986371-388B-4447-BA75-972ADBF4D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254" y="999458"/>
            <a:ext cx="165600" cy="1892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F83F127-E78F-4845-94F7-52D76C717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289" y="1788007"/>
            <a:ext cx="190834" cy="1474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81C7E2E-E105-A440-9A41-9C6A28AB0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054" y="1788007"/>
            <a:ext cx="165600" cy="189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FBDE329-13C3-464B-B458-164231389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423" y="2455620"/>
            <a:ext cx="5161550" cy="6064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84D00C-9D2A-034A-A2EC-4CCA90728FB0}"/>
              </a:ext>
            </a:extLst>
          </p:cNvPr>
          <p:cNvSpPr/>
          <p:nvPr/>
        </p:nvSpPr>
        <p:spPr>
          <a:xfrm>
            <a:off x="2804856" y="2018654"/>
            <a:ext cx="6030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As </a:t>
            </a:r>
            <a:r>
              <a:rPr lang="fr-FR" dirty="0" err="1"/>
              <a:t>discussed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0061E-2F85-C541-A1E4-9A31F0DAA268}"/>
              </a:ext>
            </a:extLst>
          </p:cNvPr>
          <p:cNvSpPr/>
          <p:nvPr/>
        </p:nvSpPr>
        <p:spPr>
          <a:xfrm>
            <a:off x="2804856" y="3178928"/>
            <a:ext cx="6030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of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CE43D1A-7003-7D4B-A0AB-61EA1B196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420" y="3298571"/>
            <a:ext cx="190834" cy="1474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CDE2BBA-F82D-F64C-AC5E-CBC131371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676" y="3548260"/>
            <a:ext cx="2018159" cy="63809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B5FA47C-3924-1F48-8FB3-9B9EAAD70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297" y="4635899"/>
            <a:ext cx="190834" cy="1474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0E9FA64-7975-C14B-BB5E-F76CEC1A5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876" y="4635899"/>
            <a:ext cx="165600" cy="18925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B91B167-1559-F649-BE3B-47BDDAF042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4092" y="4880104"/>
            <a:ext cx="3974394" cy="29177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9D3FEA7-1748-964C-BED7-C9F03B3B00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0946" y="5575402"/>
            <a:ext cx="1687540" cy="29177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6456A19-8846-A94C-95BF-64D00B702C44}"/>
              </a:ext>
            </a:extLst>
          </p:cNvPr>
          <p:cNvSpPr/>
          <p:nvPr/>
        </p:nvSpPr>
        <p:spPr>
          <a:xfrm>
            <a:off x="2253754" y="5527912"/>
            <a:ext cx="2493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implies</a:t>
            </a:r>
            <a:r>
              <a:rPr lang="fr-FR" dirty="0"/>
              <a:t> </a:t>
            </a:r>
            <a:r>
              <a:rPr lang="fr-FR" dirty="0" err="1"/>
              <a:t>that</a:t>
            </a:r>
            <a:endParaRPr lang="fr-FR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F31F9EF-FECA-F048-A552-822CB9ABEBBE}"/>
              </a:ext>
            </a:extLst>
          </p:cNvPr>
          <p:cNvCxnSpPr>
            <a:cxnSpLocks/>
          </p:cNvCxnSpPr>
          <p:nvPr/>
        </p:nvCxnSpPr>
        <p:spPr bwMode="auto">
          <a:xfrm>
            <a:off x="6375179" y="5721529"/>
            <a:ext cx="5318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885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/>
      <p:bldP spid="20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Expectation and </a:t>
            </a:r>
            <a:r>
              <a:rPr lang="fr-FR" dirty="0" err="1"/>
              <a:t>inequalities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8A3FC2-88FA-914C-9229-7F1C789BE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7" y="845292"/>
            <a:ext cx="3811016" cy="23665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C07C4CC-C652-2B48-9F84-96C1B1690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2" y="3604999"/>
            <a:ext cx="2414050" cy="252950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9E6440E-1F82-A44D-B098-CE3302A15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820" y="1558109"/>
            <a:ext cx="2163258" cy="6086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20A4FC-18AE-AD45-AD2A-8CEE5F8B7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57" y="1010195"/>
            <a:ext cx="181954" cy="1406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BD8741-BED4-B142-A6B9-B4D094BBA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888" y="921983"/>
            <a:ext cx="522196" cy="29274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42A1BE9-B697-5049-9EF7-9ED6BF0AA628}"/>
              </a:ext>
            </a:extLst>
          </p:cNvPr>
          <p:cNvSpPr txBox="1"/>
          <p:nvPr/>
        </p:nvSpPr>
        <p:spPr>
          <a:xfrm>
            <a:off x="374062" y="871419"/>
            <a:ext cx="453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   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variable </a:t>
            </a:r>
            <a:r>
              <a:rPr lang="fr-FR" dirty="0" err="1"/>
              <a:t>with</a:t>
            </a:r>
            <a:r>
              <a:rPr lang="fr-FR" dirty="0"/>
              <a:t> distribution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166EAC-790C-CD43-B41A-7BC156855622}"/>
              </a:ext>
            </a:extLst>
          </p:cNvPr>
          <p:cNvSpPr txBox="1"/>
          <p:nvPr/>
        </p:nvSpPr>
        <p:spPr>
          <a:xfrm>
            <a:off x="374062" y="1174141"/>
            <a:ext cx="453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i="1" dirty="0"/>
              <a:t>expectation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by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6F00626-88AB-E242-A5F9-E78E5B9AE1D7}"/>
              </a:ext>
            </a:extLst>
          </p:cNvPr>
          <p:cNvSpPr txBox="1"/>
          <p:nvPr/>
        </p:nvSpPr>
        <p:spPr>
          <a:xfrm>
            <a:off x="380693" y="2203939"/>
            <a:ext cx="453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discrete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</a:t>
            </a:r>
            <a:r>
              <a:rPr lang="fr-FR" dirty="0" err="1"/>
              <a:t>is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4DFCB59-939E-1C41-BEB7-7F00A04C8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385" y="2265182"/>
            <a:ext cx="2115097" cy="46212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B80960A-6B58-2148-87C1-265FCCB9DED6}"/>
              </a:ext>
            </a:extLst>
          </p:cNvPr>
          <p:cNvSpPr txBox="1"/>
          <p:nvPr/>
        </p:nvSpPr>
        <p:spPr>
          <a:xfrm>
            <a:off x="374062" y="2552967"/>
            <a:ext cx="4537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i="1" dirty="0" err="1"/>
              <a:t>expected</a:t>
            </a:r>
            <a:r>
              <a:rPr lang="fr-FR" i="1" dirty="0"/>
              <a:t> value</a:t>
            </a:r>
          </a:p>
          <a:p>
            <a:r>
              <a:rPr lang="fr-FR" i="1" dirty="0"/>
              <a:t>(</a:t>
            </a:r>
            <a:r>
              <a:rPr lang="fr-FR" i="1" dirty="0" err="1"/>
              <a:t>see</a:t>
            </a:r>
            <a:r>
              <a:rPr lang="fr-FR" i="1" dirty="0"/>
              <a:t> the central </a:t>
            </a:r>
            <a:r>
              <a:rPr lang="fr-FR" i="1" dirty="0" err="1"/>
              <a:t>limit</a:t>
            </a:r>
            <a:r>
              <a:rPr lang="fr-FR" i="1" dirty="0"/>
              <a:t> </a:t>
            </a:r>
            <a:r>
              <a:rPr lang="fr-FR" i="1" dirty="0" err="1"/>
              <a:t>theorem</a:t>
            </a:r>
            <a:r>
              <a:rPr lang="fr-FR" i="1" dirty="0"/>
              <a:t>)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36B9CA-04B9-4B47-B91C-C7193693F70D}"/>
              </a:ext>
            </a:extLst>
          </p:cNvPr>
          <p:cNvSpPr txBox="1"/>
          <p:nvPr/>
        </p:nvSpPr>
        <p:spPr>
          <a:xfrm>
            <a:off x="2981899" y="3398084"/>
            <a:ext cx="453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Useful</a:t>
            </a:r>
            <a:r>
              <a:rPr lang="fr-FR" b="1" dirty="0"/>
              <a:t> </a:t>
            </a:r>
            <a:r>
              <a:rPr lang="fr-FR" b="1" dirty="0" err="1"/>
              <a:t>properties</a:t>
            </a:r>
            <a:r>
              <a:rPr lang="fr-FR" b="1" dirty="0"/>
              <a:t> of the expectation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F722179-375C-4746-8C5A-2BDC4D95AE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750" y="4014911"/>
            <a:ext cx="4057551" cy="26524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A8E3A47-AC68-C84C-BF63-8CDAAF4123FA}"/>
              </a:ext>
            </a:extLst>
          </p:cNvPr>
          <p:cNvSpPr txBox="1"/>
          <p:nvPr/>
        </p:nvSpPr>
        <p:spPr>
          <a:xfrm>
            <a:off x="3135385" y="396252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Linearity</a:t>
            </a:r>
            <a:endParaRPr lang="fr-FR" i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7F802D-755B-E546-AB06-78BC8DAE0A20}"/>
              </a:ext>
            </a:extLst>
          </p:cNvPr>
          <p:cNvSpPr txBox="1"/>
          <p:nvPr/>
        </p:nvSpPr>
        <p:spPr>
          <a:xfrm>
            <a:off x="3135385" y="448651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Cauchy-Schwarz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EB37F73-8708-DE48-9116-1B85AAD15C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056" y="4457980"/>
            <a:ext cx="3322245" cy="41636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CBE6268-6DA2-9B4F-9917-9E1A06A8AD86}"/>
              </a:ext>
            </a:extLst>
          </p:cNvPr>
          <p:cNvSpPr txBox="1"/>
          <p:nvPr/>
        </p:nvSpPr>
        <p:spPr>
          <a:xfrm>
            <a:off x="3124352" y="505401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Jensen </a:t>
            </a:r>
            <a:r>
              <a:rPr lang="fr-FR" i="1" dirty="0" err="1"/>
              <a:t>inequality</a:t>
            </a:r>
            <a:endParaRPr lang="fr-FR" i="1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99A62EF-F7C7-EE44-B3C5-652D6E3E8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7970" y="5839998"/>
            <a:ext cx="2515539" cy="320948"/>
          </a:xfrm>
          <a:prstGeom prst="rect">
            <a:avLst/>
          </a:prstGeom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19AE626-238C-DA4E-A727-C9BA932F0633}"/>
              </a:ext>
            </a:extLst>
          </p:cNvPr>
          <p:cNvCxnSpPr>
            <a:cxnSpLocks/>
          </p:cNvCxnSpPr>
          <p:nvPr/>
        </p:nvCxnSpPr>
        <p:spPr bwMode="auto">
          <a:xfrm>
            <a:off x="2788112" y="5233849"/>
            <a:ext cx="353658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F34B896-0AB8-3D4D-844C-80A0B01AE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024" y="5464678"/>
            <a:ext cx="1113563" cy="24115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CEFFA8F2-A5AE-CB4A-ABD0-EE9988269615}"/>
              </a:ext>
            </a:extLst>
          </p:cNvPr>
          <p:cNvSpPr txBox="1"/>
          <p:nvPr/>
        </p:nvSpPr>
        <p:spPr>
          <a:xfrm>
            <a:off x="3141770" y="5390270"/>
            <a:ext cx="525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If                   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i="1" dirty="0" err="1"/>
              <a:t>convex</a:t>
            </a:r>
            <a:r>
              <a:rPr lang="fr-FR" i="1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2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20" grpId="0"/>
      <p:bldP spid="21" grpId="0"/>
      <p:bldP spid="23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Continuous</a:t>
            </a:r>
            <a:r>
              <a:rPr lang="fr-FR" dirty="0"/>
              <a:t> distributions : Normal (</a:t>
            </a:r>
            <a:r>
              <a:rPr lang="fr-FR" dirty="0" err="1"/>
              <a:t>Gaussian</a:t>
            </a:r>
            <a:r>
              <a:rPr lang="fr-FR" dirty="0"/>
              <a:t>)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C69D9A88-C07A-6D46-8226-B837404FE693}"/>
              </a:ext>
            </a:extLst>
          </p:cNvPr>
          <p:cNvGrpSpPr/>
          <p:nvPr/>
        </p:nvGrpSpPr>
        <p:grpSpPr>
          <a:xfrm>
            <a:off x="591686" y="847255"/>
            <a:ext cx="7776485" cy="1447813"/>
            <a:chOff x="653412" y="1250988"/>
            <a:chExt cx="7776485" cy="1447813"/>
          </a:xfrm>
        </p:grpSpPr>
        <p:sp>
          <p:nvSpPr>
            <p:cNvPr id="30" name="Rectangle à coins arrondis 29">
              <a:extLst>
                <a:ext uri="{FF2B5EF4-FFF2-40B4-BE49-F238E27FC236}">
                  <a16:creationId xmlns:a16="http://schemas.microsoft.com/office/drawing/2014/main" id="{5411DFC6-054F-E245-83F3-9EFF3DA708BE}"/>
                </a:ext>
              </a:extLst>
            </p:cNvPr>
            <p:cNvSpPr/>
            <p:nvPr/>
          </p:nvSpPr>
          <p:spPr bwMode="auto">
            <a:xfrm>
              <a:off x="653412" y="1250988"/>
              <a:ext cx="7776485" cy="1447813"/>
            </a:xfrm>
            <a:prstGeom prst="roundRect">
              <a:avLst>
                <a:gd name="adj" fmla="val 5694"/>
              </a:avLst>
            </a:prstGeom>
            <a:solidFill>
              <a:srgbClr val="FAC200">
                <a:alpha val="23137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A </a:t>
              </a:r>
              <a:r>
                <a:rPr lang="fr-FR" i="1" dirty="0" err="1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continuous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</a:t>
              </a:r>
              <a:r>
                <a:rPr lang="fr-FR" i="1" dirty="0" err="1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random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variable      </a:t>
              </a:r>
              <a:r>
                <a:rPr lang="fr-FR" i="1" dirty="0" err="1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follows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a </a:t>
              </a:r>
              <a:r>
                <a:rPr lang="fr-FR" b="1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Normal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distribution of </a:t>
              </a:r>
              <a:r>
                <a:rPr lang="fr-FR" i="1" dirty="0" err="1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mean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    and variance      , </a:t>
              </a:r>
              <a:r>
                <a:rPr lang="fr-FR" i="1" dirty="0" err="1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noted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                              if </a:t>
              </a:r>
              <a:r>
                <a:rPr lang="fr-FR" i="1" dirty="0" err="1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we</a:t>
              </a:r>
              <a:r>
                <a:rPr lang="fr-FR" i="1" dirty="0">
                  <a:latin typeface="Calibri" panose="020F0502020204030204" pitchFamily="34" charset="0"/>
                  <a:ea typeface="Helvetica Neue" panose="02000503000000020004" pitchFamily="2" charset="0"/>
                  <a:cs typeface="Calibri" panose="020F0502020204030204" pitchFamily="34" charset="0"/>
                </a:rPr>
                <a:t> have 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9F33F70-53A9-C544-A12F-BFC33C8BD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662" y="1976667"/>
              <a:ext cx="3565661" cy="553758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B43F49A-EC57-8C47-9093-EAC36546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1983" y="1420148"/>
              <a:ext cx="149829" cy="134057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A8AB8CA-D4AF-E244-A9E3-50BCA16E7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9409" y="1420147"/>
              <a:ext cx="159717" cy="19964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5C4B8A2-0DAA-B24A-877B-BEB345B01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7614" y="1645087"/>
              <a:ext cx="216843" cy="21046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96178B3-B1FD-D24C-848A-7EEBC89B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8662" y="1619794"/>
              <a:ext cx="1455270" cy="293922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589FCAB2-5769-0148-AED4-C8AB9E6B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20" y="2406615"/>
            <a:ext cx="3516298" cy="199349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D7370C3-878F-3846-B2E5-84A1DB2AFBF3}"/>
              </a:ext>
            </a:extLst>
          </p:cNvPr>
          <p:cNvSpPr txBox="1"/>
          <p:nvPr/>
        </p:nvSpPr>
        <p:spPr>
          <a:xfrm>
            <a:off x="661354" y="4452858"/>
            <a:ext cx="699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Attractive </a:t>
            </a:r>
            <a:r>
              <a:rPr lang="fr-FR" b="1" dirty="0" err="1"/>
              <a:t>properties</a:t>
            </a:r>
            <a:r>
              <a:rPr lang="fr-FR" b="1" dirty="0"/>
              <a:t> of the </a:t>
            </a:r>
            <a:r>
              <a:rPr lang="fr-FR" b="1" dirty="0" err="1"/>
              <a:t>Gaussian</a:t>
            </a:r>
            <a:r>
              <a:rPr lang="fr-FR" b="1" dirty="0"/>
              <a:t> (Normal) distribution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3332A02-A4D4-4047-A72E-8F0BDFAC674A}"/>
              </a:ext>
            </a:extLst>
          </p:cNvPr>
          <p:cNvSpPr txBox="1"/>
          <p:nvPr/>
        </p:nvSpPr>
        <p:spPr>
          <a:xfrm>
            <a:off x="661354" y="4815367"/>
            <a:ext cx="6436132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i="1" dirty="0" err="1"/>
              <a:t>Unimodal</a:t>
            </a:r>
            <a:r>
              <a:rPr lang="fr-FR" i="1" dirty="0"/>
              <a:t> </a:t>
            </a:r>
            <a:r>
              <a:rPr lang="fr-FR" dirty="0"/>
              <a:t>and </a:t>
            </a:r>
            <a:r>
              <a:rPr lang="fr-FR" i="1" dirty="0" err="1"/>
              <a:t>symmetric</a:t>
            </a:r>
            <a:r>
              <a:rPr lang="fr-FR" i="1" dirty="0"/>
              <a:t> </a:t>
            </a:r>
            <a:r>
              <a:rPr lang="fr-FR" dirty="0"/>
              <a:t>distribution </a:t>
            </a:r>
            <a:endParaRPr lang="fr-FR" i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i="1" dirty="0"/>
              <a:t>Stable by </a:t>
            </a:r>
            <a:r>
              <a:rPr lang="fr-FR" i="1" dirty="0" err="1"/>
              <a:t>linearity</a:t>
            </a:r>
            <a:r>
              <a:rPr lang="fr-FR" i="1" dirty="0"/>
              <a:t> : if                           </a:t>
            </a:r>
            <a:r>
              <a:rPr lang="fr-FR" i="1" dirty="0" err="1"/>
              <a:t>then</a:t>
            </a:r>
            <a:endParaRPr lang="fr-FR" i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Density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i="1" dirty="0" err="1"/>
              <a:t>infinitely</a:t>
            </a:r>
            <a:r>
              <a:rPr lang="fr-FR" i="1" dirty="0"/>
              <a:t> </a:t>
            </a:r>
            <a:r>
              <a:rPr lang="fr-FR" i="1" dirty="0" err="1"/>
              <a:t>differentiable</a:t>
            </a:r>
            <a:endParaRPr lang="fr-FR" i="1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i="1" dirty="0" err="1"/>
              <a:t>Mathematical</a:t>
            </a:r>
            <a:r>
              <a:rPr lang="fr-FR" i="1" dirty="0"/>
              <a:t> </a:t>
            </a:r>
            <a:r>
              <a:rPr lang="fr-FR" i="1" dirty="0" err="1"/>
              <a:t>simplicity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F807879-605F-9A46-BC86-CB1BCBCF5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546" y="5186653"/>
            <a:ext cx="1507319" cy="304434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263C2A4-FDF3-E34F-A048-8B2BB246B7DB}"/>
              </a:ext>
            </a:extLst>
          </p:cNvPr>
          <p:cNvSpPr txBox="1"/>
          <p:nvPr/>
        </p:nvSpPr>
        <p:spPr>
          <a:xfrm>
            <a:off x="1467926" y="3155302"/>
            <a:ext cx="232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Different</a:t>
            </a:r>
            <a:r>
              <a:rPr lang="fr-FR" i="1" dirty="0"/>
              <a:t> </a:t>
            </a:r>
            <a:r>
              <a:rPr lang="fr-FR" i="1" dirty="0" err="1"/>
              <a:t>parameters</a:t>
            </a:r>
            <a:r>
              <a:rPr lang="fr-FR" i="1" dirty="0"/>
              <a:t> for the </a:t>
            </a:r>
            <a:r>
              <a:rPr lang="fr-FR" i="1" dirty="0" err="1"/>
              <a:t>Gaussian</a:t>
            </a:r>
            <a:endParaRPr lang="fr-FR" i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A7BB45B-338C-6647-991C-32C8647C66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4070" y="5185191"/>
            <a:ext cx="3311995" cy="3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Continuous</a:t>
            </a:r>
            <a:r>
              <a:rPr lang="fr-FR" dirty="0"/>
              <a:t> distributions (</a:t>
            </a:r>
            <a:r>
              <a:rPr lang="fr-FR" dirty="0" err="1"/>
              <a:t>Multivariate</a:t>
            </a:r>
            <a:r>
              <a:rPr lang="fr-FR" dirty="0"/>
              <a:t> Normal)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0" name="Rectangle à coins arrondis 29">
            <a:extLst>
              <a:ext uri="{FF2B5EF4-FFF2-40B4-BE49-F238E27FC236}">
                <a16:creationId xmlns:a16="http://schemas.microsoft.com/office/drawing/2014/main" id="{5411DFC6-054F-E245-83F3-9EFF3DA708BE}"/>
              </a:ext>
            </a:extLst>
          </p:cNvPr>
          <p:cNvSpPr/>
          <p:nvPr/>
        </p:nvSpPr>
        <p:spPr bwMode="auto">
          <a:xfrm>
            <a:off x="591686" y="840962"/>
            <a:ext cx="7776485" cy="1447813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 </a:t>
            </a:r>
            <a:r>
              <a:rPr lang="fr-FR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continuous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random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variable      </a:t>
            </a:r>
            <a:r>
              <a:rPr lang="fr-FR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follows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a </a:t>
            </a:r>
            <a:r>
              <a:rPr lang="fr-FR" b="1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multivariate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b="1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Normal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distribution of </a:t>
            </a:r>
            <a:r>
              <a:rPr lang="fr-FR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mean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    and covariance      , </a:t>
            </a:r>
            <a:r>
              <a:rPr lang="fr-FR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noted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                               if </a:t>
            </a:r>
            <a:r>
              <a:rPr lang="fr-FR" i="1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we</a:t>
            </a:r>
            <a:r>
              <a:rPr lang="fr-FR" i="1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have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A144FC-BEE1-1442-94DB-F14665D2F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2" y="1235061"/>
            <a:ext cx="1506680" cy="292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BF2D9F-C09C-D047-8EC0-D628485BA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35" y="1023073"/>
            <a:ext cx="148409" cy="1146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F74BF92-F9F8-194E-833E-9880F66E0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13" y="1322149"/>
            <a:ext cx="142809" cy="1785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FCB7656-3C74-DF4E-BE7A-10B5DF509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858" y="1250729"/>
            <a:ext cx="208644" cy="2006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58592D-F33D-504B-B468-F7A340232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042" y="1617563"/>
            <a:ext cx="5404301" cy="57246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A45DE27-8005-C44B-8B91-1F0CF8FA1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3" y="2594406"/>
            <a:ext cx="3059651" cy="305965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7F93583-4B9F-0646-BA31-DEFA3705E0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39" y="3324128"/>
            <a:ext cx="4906421" cy="207048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612FD1A-D252-614D-B50D-FA9BE694B94C}"/>
              </a:ext>
            </a:extLst>
          </p:cNvPr>
          <p:cNvSpPr txBox="1"/>
          <p:nvPr/>
        </p:nvSpPr>
        <p:spPr>
          <a:xfrm>
            <a:off x="641493" y="241940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60F1D02-3080-8F44-8C1F-F93CB8367DF6}"/>
              </a:ext>
            </a:extLst>
          </p:cNvPr>
          <p:cNvSpPr txBox="1"/>
          <p:nvPr/>
        </p:nvSpPr>
        <p:spPr>
          <a:xfrm>
            <a:off x="4696263" y="2390651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Different</a:t>
            </a:r>
            <a:r>
              <a:rPr lang="fr-FR" i="1" dirty="0"/>
              <a:t> types of covariances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856AAC7-5370-6249-9F40-95835BC88EB5}"/>
              </a:ext>
            </a:extLst>
          </p:cNvPr>
          <p:cNvSpPr txBox="1"/>
          <p:nvPr/>
        </p:nvSpPr>
        <p:spPr>
          <a:xfrm>
            <a:off x="4197531" y="2947133"/>
            <a:ext cx="148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Full covariance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B98839-9AEF-7B4A-9C9D-8B677C02A0BB}"/>
              </a:ext>
            </a:extLst>
          </p:cNvPr>
          <p:cNvSpPr txBox="1"/>
          <p:nvPr/>
        </p:nvSpPr>
        <p:spPr>
          <a:xfrm>
            <a:off x="5563456" y="2800908"/>
            <a:ext cx="1485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Independent</a:t>
            </a:r>
          </a:p>
          <a:p>
            <a:pPr algn="ctr"/>
            <a:r>
              <a:rPr lang="fr-FR" sz="1400" b="1" dirty="0"/>
              <a:t>(</a:t>
            </a:r>
            <a:r>
              <a:rPr lang="fr-FR" sz="1400" b="1" dirty="0" err="1"/>
              <a:t>mean-field</a:t>
            </a:r>
            <a:r>
              <a:rPr lang="fr-FR" sz="1400" b="1" dirty="0"/>
              <a:t>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544044D-6A71-A54D-BE87-3D744C0BD0EB}"/>
              </a:ext>
            </a:extLst>
          </p:cNvPr>
          <p:cNvSpPr txBox="1"/>
          <p:nvPr/>
        </p:nvSpPr>
        <p:spPr>
          <a:xfrm>
            <a:off x="7048408" y="2947132"/>
            <a:ext cx="148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/>
              <a:t>Isotropic</a:t>
            </a:r>
            <a:endParaRPr lang="fr-FR" sz="14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A6AFF03-5601-5F4E-933E-2208B6AA138F}"/>
              </a:ext>
            </a:extLst>
          </p:cNvPr>
          <p:cNvSpPr txBox="1"/>
          <p:nvPr/>
        </p:nvSpPr>
        <p:spPr>
          <a:xfrm>
            <a:off x="658459" y="5581925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Also</a:t>
            </a:r>
            <a:r>
              <a:rPr lang="fr-FR" b="1" dirty="0"/>
              <a:t> a </a:t>
            </a:r>
            <a:r>
              <a:rPr lang="fr-FR" b="1" dirty="0" err="1"/>
              <a:t>whole</a:t>
            </a:r>
            <a:r>
              <a:rPr lang="fr-FR" b="1" dirty="0"/>
              <a:t> set of attractive </a:t>
            </a:r>
            <a:r>
              <a:rPr lang="fr-FR" b="1" dirty="0" err="1"/>
              <a:t>mathematical</a:t>
            </a:r>
            <a:r>
              <a:rPr lang="fr-FR" b="1" dirty="0"/>
              <a:t> </a:t>
            </a:r>
            <a:r>
              <a:rPr lang="fr-FR" b="1" dirty="0" err="1"/>
              <a:t>properties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829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0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Continuous</a:t>
            </a:r>
            <a:r>
              <a:rPr lang="fr-FR" dirty="0"/>
              <a:t> distributions </a:t>
            </a:r>
            <a:r>
              <a:rPr lang="fr-FR" dirty="0" err="1"/>
              <a:t>bestiary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9722F43-15B5-504D-86B7-E5885C54A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2" y="890413"/>
            <a:ext cx="2752266" cy="14434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82FD9F6-E22D-C246-A33C-63EE3B0E6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2" y="2517654"/>
            <a:ext cx="2859986" cy="15511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319523-F40A-D74F-98E1-4FCBB410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2" y="4432882"/>
            <a:ext cx="2580403" cy="16305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BF74EF-6FE5-6345-952F-1BD37D2B772E}"/>
              </a:ext>
            </a:extLst>
          </p:cNvPr>
          <p:cNvSpPr txBox="1"/>
          <p:nvPr/>
        </p:nvSpPr>
        <p:spPr>
          <a:xfrm>
            <a:off x="3352215" y="115163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/>
              <a:t>Exponential</a:t>
            </a:r>
            <a:r>
              <a:rPr lang="fr-FR" b="1" i="1" dirty="0"/>
              <a:t> distribution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D249C8C-ECD2-6744-B32F-7B7D357C9786}"/>
              </a:ext>
            </a:extLst>
          </p:cNvPr>
          <p:cNvSpPr txBox="1"/>
          <p:nvPr/>
        </p:nvSpPr>
        <p:spPr>
          <a:xfrm>
            <a:off x="3352215" y="2826467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/>
              <a:t>Gamma distribution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4254F5-9C5F-7C40-A11E-0F6D7ED1CB26}"/>
              </a:ext>
            </a:extLst>
          </p:cNvPr>
          <p:cNvSpPr txBox="1"/>
          <p:nvPr/>
        </p:nvSpPr>
        <p:spPr>
          <a:xfrm>
            <a:off x="3352215" y="473778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/>
              <a:t>Beta distribution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6F23339-DA98-AE46-A1E5-564139F5B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299" y="1500215"/>
            <a:ext cx="2795839" cy="30109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946AB52-86F2-FD40-9F55-83A5FDD9A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299" y="3011133"/>
            <a:ext cx="5161550" cy="56421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6CA693D-BA65-E54F-8082-03F5FBBEA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299" y="4939873"/>
            <a:ext cx="5089861" cy="6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9B189FA-99BE-B640-A2B8-62D7ED25BA1C}"/>
              </a:ext>
            </a:extLst>
          </p:cNvPr>
          <p:cNvSpPr txBox="1"/>
          <p:nvPr/>
        </p:nvSpPr>
        <p:spPr>
          <a:xfrm>
            <a:off x="374061" y="2725061"/>
            <a:ext cx="7132320" cy="227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Graphs </a:t>
            </a:r>
            <a:r>
              <a:rPr lang="fr-FR" sz="2000" dirty="0" err="1"/>
              <a:t>endowed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probability</a:t>
            </a:r>
            <a:r>
              <a:rPr lang="fr-FR" sz="2000" dirty="0"/>
              <a:t> distribution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b="1" dirty="0" err="1"/>
              <a:t>Nodes</a:t>
            </a:r>
            <a:r>
              <a:rPr lang="fr-FR" sz="2000" dirty="0"/>
              <a:t> </a:t>
            </a:r>
            <a:r>
              <a:rPr lang="fr-FR" sz="2000" dirty="0" err="1"/>
              <a:t>represent</a:t>
            </a:r>
            <a:r>
              <a:rPr lang="fr-FR" sz="2000" dirty="0"/>
              <a:t> </a:t>
            </a:r>
            <a:r>
              <a:rPr lang="fr-FR" sz="2000" dirty="0" err="1"/>
              <a:t>random</a:t>
            </a:r>
            <a:r>
              <a:rPr lang="fr-FR" sz="2000" dirty="0"/>
              <a:t> variables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b="1" dirty="0" err="1"/>
              <a:t>Edges</a:t>
            </a:r>
            <a:r>
              <a:rPr lang="fr-FR" sz="2000" dirty="0"/>
              <a:t> encode </a:t>
            </a:r>
            <a:r>
              <a:rPr lang="fr-FR" sz="2000" dirty="0" err="1"/>
              <a:t>conditional</a:t>
            </a:r>
            <a:r>
              <a:rPr lang="fr-FR" sz="2000" dirty="0"/>
              <a:t> (in)</a:t>
            </a:r>
            <a:r>
              <a:rPr lang="fr-FR" sz="2000" dirty="0" err="1"/>
              <a:t>dependence</a:t>
            </a:r>
            <a:endParaRPr lang="fr-FR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Graphical</a:t>
            </a:r>
            <a:r>
              <a:rPr lang="fr-FR" sz="2000" dirty="0"/>
              <a:t> model express sets of </a:t>
            </a:r>
            <a:r>
              <a:rPr lang="fr-FR" sz="2000" dirty="0" err="1"/>
              <a:t>conditional</a:t>
            </a:r>
            <a:r>
              <a:rPr lang="fr-FR" sz="2000" dirty="0"/>
              <a:t> </a:t>
            </a:r>
            <a:r>
              <a:rPr lang="fr-FR" sz="2000" dirty="0" err="1"/>
              <a:t>independence</a:t>
            </a:r>
            <a:endParaRPr lang="fr-FR" sz="2000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Depending</a:t>
            </a:r>
            <a:r>
              <a:rPr lang="fr-FR" sz="2000" dirty="0"/>
              <a:t> on the </a:t>
            </a:r>
            <a:r>
              <a:rPr lang="fr-FR" sz="2000" i="1" dirty="0"/>
              <a:t>structure </a:t>
            </a:r>
            <a:r>
              <a:rPr lang="fr-FR" sz="2000" dirty="0"/>
              <a:t>of the graph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Graph structure + variables = joint </a:t>
            </a:r>
            <a:r>
              <a:rPr lang="fr-FR" sz="2000" dirty="0" err="1"/>
              <a:t>probability</a:t>
            </a:r>
            <a:r>
              <a:rPr lang="fr-FR" sz="2000" dirty="0"/>
              <a:t> distribution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59C51E7-2818-0C45-8F82-1AEB4AAD24DE}"/>
              </a:ext>
            </a:extLst>
          </p:cNvPr>
          <p:cNvSpPr txBox="1"/>
          <p:nvPr/>
        </p:nvSpPr>
        <p:spPr>
          <a:xfrm>
            <a:off x="374061" y="735708"/>
            <a:ext cx="7960041" cy="42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Imagine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 express a </a:t>
            </a:r>
            <a:r>
              <a:rPr lang="fr-FR" sz="2000" dirty="0" err="1"/>
              <a:t>complicated</a:t>
            </a:r>
            <a:r>
              <a:rPr lang="fr-FR" sz="2000" dirty="0"/>
              <a:t> joint </a:t>
            </a:r>
            <a:r>
              <a:rPr lang="fr-FR" sz="2000" dirty="0" err="1"/>
              <a:t>probability</a:t>
            </a:r>
            <a:endParaRPr lang="fr-FR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13FC2CA-9B69-4C46-A0A5-3B33E14F51B2}"/>
              </a:ext>
            </a:extLst>
          </p:cNvPr>
          <p:cNvSpPr txBox="1"/>
          <p:nvPr/>
        </p:nvSpPr>
        <p:spPr>
          <a:xfrm>
            <a:off x="374061" y="1608454"/>
            <a:ext cx="7960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Very</a:t>
            </a:r>
            <a:r>
              <a:rPr lang="fr-FR" sz="2000" dirty="0"/>
              <a:t> </a:t>
            </a:r>
            <a:r>
              <a:rPr lang="fr-FR" sz="2000" dirty="0" err="1"/>
              <a:t>complex</a:t>
            </a:r>
            <a:r>
              <a:rPr lang="fr-FR" sz="2000" dirty="0"/>
              <a:t> for a large </a:t>
            </a:r>
            <a:r>
              <a:rPr lang="fr-FR" sz="2000" dirty="0" err="1"/>
              <a:t>number</a:t>
            </a:r>
            <a:r>
              <a:rPr lang="fr-FR" sz="2000" dirty="0"/>
              <a:t> of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Hard to </a:t>
            </a:r>
            <a:r>
              <a:rPr lang="fr-FR" sz="2000" dirty="0" err="1"/>
              <a:t>understand</a:t>
            </a:r>
            <a:r>
              <a:rPr lang="fr-FR" sz="2000" dirty="0"/>
              <a:t> the </a:t>
            </a:r>
            <a:r>
              <a:rPr lang="fr-FR" sz="2000" dirty="0" err="1"/>
              <a:t>independence</a:t>
            </a:r>
            <a:r>
              <a:rPr lang="fr-FR" sz="2000" dirty="0"/>
              <a:t> structure of </a:t>
            </a:r>
            <a:r>
              <a:rPr lang="fr-FR" sz="2000" dirty="0" err="1"/>
              <a:t>our</a:t>
            </a:r>
            <a:r>
              <a:rPr lang="fr-FR" sz="2000" dirty="0"/>
              <a:t> </a:t>
            </a:r>
            <a:r>
              <a:rPr lang="fr-FR" sz="2000" dirty="0" err="1"/>
              <a:t>problem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9807B5-C547-4542-852E-46285D47EF39}"/>
              </a:ext>
            </a:extLst>
          </p:cNvPr>
          <p:cNvSpPr txBox="1"/>
          <p:nvPr/>
        </p:nvSpPr>
        <p:spPr>
          <a:xfrm>
            <a:off x="374061" y="2314798"/>
            <a:ext cx="7960041" cy="42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err="1"/>
              <a:t>Entering</a:t>
            </a:r>
            <a:r>
              <a:rPr lang="fr-FR" sz="2000" dirty="0"/>
              <a:t> the world of </a:t>
            </a:r>
            <a:r>
              <a:rPr lang="fr-FR" sz="2000" b="1" dirty="0" err="1"/>
              <a:t>probabilistic</a:t>
            </a:r>
            <a:r>
              <a:rPr lang="fr-FR" sz="2000" b="1" dirty="0"/>
              <a:t> </a:t>
            </a:r>
            <a:r>
              <a:rPr lang="fr-FR" sz="2000" b="1" dirty="0" err="1"/>
              <a:t>graphical</a:t>
            </a:r>
            <a:r>
              <a:rPr lang="fr-FR" sz="2000" b="1" dirty="0"/>
              <a:t> </a:t>
            </a:r>
            <a:r>
              <a:rPr lang="fr-FR" sz="2000" b="1" dirty="0" err="1"/>
              <a:t>models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1AA05D2-9D6F-1D47-9192-70D25609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8" y="1266164"/>
            <a:ext cx="8312728" cy="26675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39F7176-7B69-0346-995E-E87D6A385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64" y="5065510"/>
            <a:ext cx="2119214" cy="151513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8CE4053-7A94-7545-9B8A-E2E30F9E7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21" t="1" b="-30489"/>
          <a:stretch/>
        </p:blipFill>
        <p:spPr>
          <a:xfrm>
            <a:off x="3400310" y="5774036"/>
            <a:ext cx="5443144" cy="34808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CC63C0A-6BC8-0942-97CF-E96B1695B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65743" b="175"/>
          <a:stretch/>
        </p:blipFill>
        <p:spPr>
          <a:xfrm>
            <a:off x="4698031" y="5438120"/>
            <a:ext cx="2847702" cy="2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4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26D3B6A-BC3F-9140-A504-7683CFE9A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49" y="915715"/>
            <a:ext cx="1926558" cy="13773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896562-C7D4-A042-B1E3-B26B32E92474}"/>
              </a:ext>
            </a:extLst>
          </p:cNvPr>
          <p:cNvSpPr txBox="1"/>
          <p:nvPr/>
        </p:nvSpPr>
        <p:spPr>
          <a:xfrm>
            <a:off x="314294" y="821432"/>
            <a:ext cx="39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Two</a:t>
            </a:r>
            <a:r>
              <a:rPr lang="fr-FR" dirty="0"/>
              <a:t> main </a:t>
            </a:r>
            <a:r>
              <a:rPr lang="fr-FR" dirty="0" err="1"/>
              <a:t>flavors</a:t>
            </a:r>
            <a:r>
              <a:rPr lang="fr-FR" dirty="0"/>
              <a:t> of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EC7D80-505B-C04F-883D-D77F19079FEC}"/>
              </a:ext>
            </a:extLst>
          </p:cNvPr>
          <p:cNvSpPr txBox="1"/>
          <p:nvPr/>
        </p:nvSpPr>
        <p:spPr>
          <a:xfrm>
            <a:off x="314294" y="1201662"/>
            <a:ext cx="6109365" cy="1058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(Bayes nets, </a:t>
            </a:r>
            <a:r>
              <a:rPr lang="fr-FR" dirty="0" err="1"/>
              <a:t>Belief</a:t>
            </a:r>
            <a:r>
              <a:rPr lang="fr-FR" dirty="0"/>
              <a:t> nets)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Set of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edges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Arrows</a:t>
            </a:r>
            <a:r>
              <a:rPr lang="fr-FR" dirty="0"/>
              <a:t> encode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distributions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B0C09F-C3E3-5D4C-A14A-020B91C0C4F5}"/>
              </a:ext>
            </a:extLst>
          </p:cNvPr>
          <p:cNvSpPr txBox="1"/>
          <p:nvPr/>
        </p:nvSpPr>
        <p:spPr>
          <a:xfrm>
            <a:off x="314293" y="2325623"/>
            <a:ext cx="6340197" cy="1058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fr-FR" dirty="0" err="1"/>
              <a:t>Undirected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(Markov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fields</a:t>
            </a:r>
            <a:r>
              <a:rPr lang="fr-FR" dirty="0"/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Set of </a:t>
            </a:r>
            <a:r>
              <a:rPr lang="fr-FR" dirty="0" err="1"/>
              <a:t>nodes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undirected</a:t>
            </a:r>
            <a:r>
              <a:rPr lang="fr-FR" dirty="0"/>
              <a:t> </a:t>
            </a:r>
            <a:r>
              <a:rPr lang="fr-FR" dirty="0" err="1"/>
              <a:t>edges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Absence of </a:t>
            </a:r>
            <a:r>
              <a:rPr lang="fr-FR" dirty="0" err="1"/>
              <a:t>edges</a:t>
            </a:r>
            <a:r>
              <a:rPr lang="fr-FR" dirty="0"/>
              <a:t> show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independence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975F4F-0887-2A40-8C78-B56AA905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59" y="2271504"/>
            <a:ext cx="2239539" cy="146674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4976DAB-CE8D-E54E-A70E-7FC9EBC02186}"/>
              </a:ext>
            </a:extLst>
          </p:cNvPr>
          <p:cNvSpPr txBox="1"/>
          <p:nvPr/>
        </p:nvSpPr>
        <p:spPr>
          <a:xfrm>
            <a:off x="374062" y="3539652"/>
            <a:ext cx="7301999" cy="2056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Each</a:t>
            </a:r>
            <a:r>
              <a:rPr lang="fr-FR" dirty="0"/>
              <a:t> type of model serves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purpose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directed</a:t>
            </a:r>
            <a:r>
              <a:rPr lang="fr-FR" dirty="0"/>
              <a:t> version for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independences</a:t>
            </a:r>
            <a:r>
              <a:rPr lang="fr-FR" dirty="0"/>
              <a:t> are impossible to </a:t>
            </a:r>
            <a:r>
              <a:rPr lang="fr-FR" dirty="0" err="1"/>
              <a:t>represent</a:t>
            </a:r>
            <a:r>
              <a:rPr lang="fr-FR" dirty="0"/>
              <a:t> in </a:t>
            </a:r>
            <a:r>
              <a:rPr lang="fr-FR" dirty="0" err="1"/>
              <a:t>directed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are </a:t>
            </a:r>
            <a:r>
              <a:rPr lang="fr-FR" dirty="0" err="1"/>
              <a:t>awkward</a:t>
            </a:r>
            <a:r>
              <a:rPr lang="fr-FR" dirty="0"/>
              <a:t> to </a:t>
            </a:r>
            <a:r>
              <a:rPr lang="fr-FR" dirty="0" err="1"/>
              <a:t>represent</a:t>
            </a:r>
            <a:r>
              <a:rPr lang="fr-FR" dirty="0"/>
              <a:t> in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ones</a:t>
            </a:r>
            <a:endParaRPr lang="fr-FR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For the time </a:t>
            </a:r>
            <a:r>
              <a:rPr lang="fr-FR" dirty="0" err="1"/>
              <a:t>being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discuss</a:t>
            </a:r>
            <a:r>
              <a:rPr lang="fr-FR" dirty="0"/>
              <a:t> the </a:t>
            </a:r>
            <a:r>
              <a:rPr lang="fr-FR" i="1" dirty="0" err="1"/>
              <a:t>directed</a:t>
            </a:r>
            <a:endParaRPr lang="fr-FR" i="1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Note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come back to </a:t>
            </a:r>
            <a:r>
              <a:rPr lang="fr-FR" dirty="0" err="1"/>
              <a:t>undirected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later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6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5" name="Image 4" descr="UD1.pdf">
            <a:extLst>
              <a:ext uri="{FF2B5EF4-FFF2-40B4-BE49-F238E27FC236}">
                <a16:creationId xmlns:a16="http://schemas.microsoft.com/office/drawing/2014/main" id="{42C1A970-7873-6243-8D55-4A30E9EE4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9014" r="16380" b="14591"/>
          <a:stretch/>
        </p:blipFill>
        <p:spPr>
          <a:xfrm>
            <a:off x="374062" y="1001487"/>
            <a:ext cx="8297352" cy="49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9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err="1"/>
              <a:t>Understanding</a:t>
            </a:r>
            <a:r>
              <a:rPr lang="fr-FR"/>
              <a:t> </a:t>
            </a:r>
            <a:r>
              <a:rPr lang="fr-FR" err="1"/>
              <a:t>probability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431309" y="830969"/>
            <a:ext cx="6040864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witness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events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that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appear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uncertain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or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random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39" name="Picture 2" descr="http://www.loyarburok.com/wp-content/uploads/2011/06/coin-flip.jpg">
            <a:extLst>
              <a:ext uri="{FF2B5EF4-FFF2-40B4-BE49-F238E27FC236}">
                <a16:creationId xmlns:a16="http://schemas.microsoft.com/office/drawing/2014/main" id="{3C302669-987D-4841-832D-9D54E523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1489" y="1585656"/>
            <a:ext cx="2186592" cy="124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4878781-1C33-6147-B494-514DD21D6F18}"/>
              </a:ext>
            </a:extLst>
          </p:cNvPr>
          <p:cNvSpPr txBox="1"/>
          <p:nvPr/>
        </p:nvSpPr>
        <p:spPr>
          <a:xfrm>
            <a:off x="431309" y="1213486"/>
            <a:ext cx="5538355" cy="132343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Typical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example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of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tossing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coin 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or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rolling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die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i="1">
                <a:solidFill>
                  <a:prstClr val="black"/>
                </a:solidFill>
                <a:latin typeface="Calibri"/>
                <a:ea typeface="ＭＳ Ｐゴシック" charset="0"/>
              </a:rPr>
              <a:t>Events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that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appear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random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(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too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complex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If </a:t>
            </a:r>
            <a:r>
              <a:rPr kumimoji="0" lang="fr-FR" sz="2000" b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had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access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all variables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We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might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predict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exactly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the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outcome</a:t>
            </a:r>
            <a:endParaRPr kumimoji="0" lang="fr-FR" sz="2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C48C7EA-2899-6443-A329-F8D4DC80A075}"/>
              </a:ext>
            </a:extLst>
          </p:cNvPr>
          <p:cNvSpPr txBox="1"/>
          <p:nvPr/>
        </p:nvSpPr>
        <p:spPr>
          <a:xfrm>
            <a:off x="431309" y="2719383"/>
            <a:ext cx="3498823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Say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observe 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 set of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samples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42" name="Picture 212">
            <a:extLst>
              <a:ext uri="{FF2B5EF4-FFF2-40B4-BE49-F238E27FC236}">
                <a16:creationId xmlns:a16="http://schemas.microsoft.com/office/drawing/2014/main" id="{D4D7CD30-4DEE-2D41-99F9-B23FBD06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71"/>
          <a:stretch>
            <a:fillRect/>
          </a:stretch>
        </p:blipFill>
        <p:spPr bwMode="auto">
          <a:xfrm>
            <a:off x="6929155" y="830969"/>
            <a:ext cx="579476" cy="579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F3F94CD-C92C-4543-89AD-C0DE74875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613" y="830969"/>
            <a:ext cx="796509" cy="604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62A7A26-4D69-B740-AE92-735D91493038}"/>
              </a:ext>
            </a:extLst>
          </p:cNvPr>
          <p:cNvCxnSpPr/>
          <p:nvPr/>
        </p:nvCxnSpPr>
        <p:spPr bwMode="auto">
          <a:xfrm flipV="1">
            <a:off x="5064370" y="1964210"/>
            <a:ext cx="0" cy="4707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643E299-C605-B54B-B64E-FD5B0209F5B6}"/>
              </a:ext>
            </a:extLst>
          </p:cNvPr>
          <p:cNvCxnSpPr>
            <a:cxnSpLocks/>
            <a:stCxn id="39" idx="1"/>
          </p:cNvCxnSpPr>
          <p:nvPr/>
        </p:nvCxnSpPr>
        <p:spPr bwMode="auto">
          <a:xfrm flipH="1">
            <a:off x="5064370" y="2210397"/>
            <a:ext cx="149711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7288D02A-639D-6941-A4C4-FEC3F386A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145" y="2772584"/>
            <a:ext cx="1995083" cy="35564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55F954B1-98D7-EB43-AA9F-4A4C1AEE0E17}"/>
              </a:ext>
            </a:extLst>
          </p:cNvPr>
          <p:cNvSpPr txBox="1"/>
          <p:nvPr/>
        </p:nvSpPr>
        <p:spPr>
          <a:xfrm>
            <a:off x="431309" y="3155100"/>
            <a:ext cx="6950152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For instance,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throw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our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coin a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very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large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number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of times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9CF25F5-4504-3B4A-B4E3-F6F365CA5D32}"/>
              </a:ext>
            </a:extLst>
          </p:cNvPr>
          <p:cNvGrpSpPr/>
          <p:nvPr/>
        </p:nvGrpSpPr>
        <p:grpSpPr>
          <a:xfrm>
            <a:off x="889226" y="3655972"/>
            <a:ext cx="6912051" cy="561668"/>
            <a:chOff x="845264" y="3750250"/>
            <a:chExt cx="6912051" cy="561668"/>
          </a:xfrm>
        </p:grpSpPr>
        <p:grpSp>
          <p:nvGrpSpPr>
            <p:cNvPr id="45" name="Group 31">
              <a:extLst>
                <a:ext uri="{FF2B5EF4-FFF2-40B4-BE49-F238E27FC236}">
                  <a16:creationId xmlns:a16="http://schemas.microsoft.com/office/drawing/2014/main" id="{FD7F23D2-56EF-1A4B-B62E-EE76A36D33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13330" y="3763278"/>
              <a:ext cx="1756408" cy="548640"/>
              <a:chOff x="2075675" y="1969610"/>
              <a:chExt cx="1463673" cy="457200"/>
            </a:xfrm>
          </p:grpSpPr>
          <p:pic>
            <p:nvPicPr>
              <p:cNvPr id="46" name="Picture 212">
                <a:extLst>
                  <a:ext uri="{FF2B5EF4-FFF2-40B4-BE49-F238E27FC236}">
                    <a16:creationId xmlns:a16="http://schemas.microsoft.com/office/drawing/2014/main" id="{84169CCF-00CA-C44A-8C7B-BDFCE70398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9971"/>
              <a:stretch>
                <a:fillRect/>
              </a:stretch>
            </p:blipFill>
            <p:spPr bwMode="auto">
              <a:xfrm>
                <a:off x="2075675" y="1969610"/>
                <a:ext cx="457459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7" name="Picture 212">
                <a:extLst>
                  <a:ext uri="{FF2B5EF4-FFF2-40B4-BE49-F238E27FC236}">
                    <a16:creationId xmlns:a16="http://schemas.microsoft.com/office/drawing/2014/main" id="{9AFEB61D-5E45-744B-B071-5B9C9A9B83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9858"/>
              <a:stretch>
                <a:fillRect/>
              </a:stretch>
            </p:blipFill>
            <p:spPr bwMode="auto">
              <a:xfrm>
                <a:off x="2578264" y="1969610"/>
                <a:ext cx="458495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48" name="Picture 212">
                <a:extLst>
                  <a:ext uri="{FF2B5EF4-FFF2-40B4-BE49-F238E27FC236}">
                    <a16:creationId xmlns:a16="http://schemas.microsoft.com/office/drawing/2014/main" id="{9504B40E-E8EC-FD46-A923-A45135EF2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9858"/>
              <a:stretch>
                <a:fillRect/>
              </a:stretch>
            </p:blipFill>
            <p:spPr bwMode="auto">
              <a:xfrm>
                <a:off x="3080853" y="1969610"/>
                <a:ext cx="458495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grpSp>
          <p:nvGrpSpPr>
            <p:cNvPr id="49" name="Group 30">
              <a:extLst>
                <a:ext uri="{FF2B5EF4-FFF2-40B4-BE49-F238E27FC236}">
                  <a16:creationId xmlns:a16="http://schemas.microsoft.com/office/drawing/2014/main" id="{FE859EED-6170-CA43-AD28-1EBBF687CE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2223" y="3750250"/>
              <a:ext cx="1756408" cy="548640"/>
              <a:chOff x="2114080" y="2779775"/>
              <a:chExt cx="1463673" cy="457200"/>
            </a:xfrm>
          </p:grpSpPr>
          <p:pic>
            <p:nvPicPr>
              <p:cNvPr id="50" name="Picture 212">
                <a:extLst>
                  <a:ext uri="{FF2B5EF4-FFF2-40B4-BE49-F238E27FC236}">
                    <a16:creationId xmlns:a16="http://schemas.microsoft.com/office/drawing/2014/main" id="{18140D5F-25D1-DD49-BC4A-8D261D257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9971"/>
              <a:stretch>
                <a:fillRect/>
              </a:stretch>
            </p:blipFill>
            <p:spPr bwMode="auto">
              <a:xfrm>
                <a:off x="2616669" y="2779775"/>
                <a:ext cx="457459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51" name="Picture 212">
                <a:extLst>
                  <a:ext uri="{FF2B5EF4-FFF2-40B4-BE49-F238E27FC236}">
                    <a16:creationId xmlns:a16="http://schemas.microsoft.com/office/drawing/2014/main" id="{1CBC4FEB-CBEB-3D43-B4E5-67DD7ACDD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9858"/>
              <a:stretch>
                <a:fillRect/>
              </a:stretch>
            </p:blipFill>
            <p:spPr bwMode="auto">
              <a:xfrm>
                <a:off x="2114080" y="2779775"/>
                <a:ext cx="458495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52" name="Picture 212">
                <a:extLst>
                  <a:ext uri="{FF2B5EF4-FFF2-40B4-BE49-F238E27FC236}">
                    <a16:creationId xmlns:a16="http://schemas.microsoft.com/office/drawing/2014/main" id="{7AE82689-05ED-334C-8EFC-E01C61BF31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9858"/>
              <a:stretch>
                <a:fillRect/>
              </a:stretch>
            </p:blipFill>
            <p:spPr bwMode="auto">
              <a:xfrm>
                <a:off x="3119258" y="2779775"/>
                <a:ext cx="458495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7C217383-2DE1-5F4A-BCCA-A6C1F368A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44147" y="3755579"/>
              <a:ext cx="1755164" cy="548640"/>
              <a:chOff x="2266480" y="3586280"/>
              <a:chExt cx="1462637" cy="457200"/>
            </a:xfrm>
          </p:grpSpPr>
          <p:pic>
            <p:nvPicPr>
              <p:cNvPr id="54" name="Picture 212">
                <a:extLst>
                  <a:ext uri="{FF2B5EF4-FFF2-40B4-BE49-F238E27FC236}">
                    <a16:creationId xmlns:a16="http://schemas.microsoft.com/office/drawing/2014/main" id="{01E3E77A-8044-8640-A1EF-9235FF5C6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9971"/>
              <a:stretch>
                <a:fillRect/>
              </a:stretch>
            </p:blipFill>
            <p:spPr bwMode="auto">
              <a:xfrm>
                <a:off x="3271658" y="3586280"/>
                <a:ext cx="457459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55" name="Picture 212">
                <a:extLst>
                  <a:ext uri="{FF2B5EF4-FFF2-40B4-BE49-F238E27FC236}">
                    <a16:creationId xmlns:a16="http://schemas.microsoft.com/office/drawing/2014/main" id="{565FC16C-FE61-0344-9091-146373764E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9858"/>
              <a:stretch>
                <a:fillRect/>
              </a:stretch>
            </p:blipFill>
            <p:spPr bwMode="auto">
              <a:xfrm>
                <a:off x="2266480" y="3586280"/>
                <a:ext cx="458495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56" name="Picture 212">
                <a:extLst>
                  <a:ext uri="{FF2B5EF4-FFF2-40B4-BE49-F238E27FC236}">
                    <a16:creationId xmlns:a16="http://schemas.microsoft.com/office/drawing/2014/main" id="{B6C11179-D902-644A-A663-AE57B0B0BF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9858"/>
              <a:stretch>
                <a:fillRect/>
              </a:stretch>
            </p:blipFill>
            <p:spPr bwMode="auto">
              <a:xfrm>
                <a:off x="2769069" y="3586280"/>
                <a:ext cx="458495" cy="457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3B4FD907-3154-C149-BFC7-52B97B67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264" y="3789620"/>
              <a:ext cx="1181100" cy="4699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2DB4FD72-32F4-0349-822D-B5BFAEB8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9515" y="3789620"/>
              <a:ext cx="177800" cy="469900"/>
            </a:xfrm>
            <a:prstGeom prst="rect">
              <a:avLst/>
            </a:prstGeom>
          </p:spPr>
        </p:pic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478D48F7-6CAD-3C43-86F9-D40BD9372525}"/>
              </a:ext>
            </a:extLst>
          </p:cNvPr>
          <p:cNvSpPr txBox="1"/>
          <p:nvPr/>
        </p:nvSpPr>
        <p:spPr>
          <a:xfrm>
            <a:off x="438624" y="4357593"/>
            <a:ext cx="7348402" cy="70787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Each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throw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independent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(</a:t>
            </a:r>
            <a:r>
              <a:rPr kumimoji="0" lang="fr-FR" sz="2000" b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appears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random</a:t>
            </a:r>
            <a:r>
              <a:rPr kumimoji="0" lang="fr-FR" sz="2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</a:t>
            </a:r>
            <a:endParaRPr lang="fr-FR" sz="2000">
              <a:solidFill>
                <a:prstClr val="black"/>
              </a:solidFill>
              <a:latin typeface="Calibri"/>
              <a:ea typeface="ＭＳ Ｐゴシック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But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we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can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i="1" err="1">
                <a:solidFill>
                  <a:prstClr val="black"/>
                </a:solidFill>
                <a:latin typeface="Calibri"/>
                <a:ea typeface="ＭＳ Ｐゴシック" charset="0"/>
              </a:rPr>
              <a:t>expect</a:t>
            </a:r>
            <a:r>
              <a:rPr lang="fr-FR" sz="2000" i="1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some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behavior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 on the </a:t>
            </a:r>
            <a:r>
              <a:rPr lang="fr-FR" sz="2000" i="1">
                <a:solidFill>
                  <a:prstClr val="black"/>
                </a:solidFill>
                <a:latin typeface="Calibri"/>
                <a:ea typeface="ＭＳ Ｐゴシック" charset="0"/>
              </a:rPr>
              <a:t>distribution </a:t>
            </a:r>
            <a:r>
              <a:rPr lang="fr-FR" sz="2000">
                <a:solidFill>
                  <a:prstClr val="black"/>
                </a:solidFill>
                <a:latin typeface="Calibri"/>
                <a:ea typeface="ＭＳ Ｐゴシック" charset="0"/>
              </a:rPr>
              <a:t>of all </a:t>
            </a:r>
            <a:r>
              <a:rPr lang="fr-FR" sz="2000" err="1">
                <a:solidFill>
                  <a:prstClr val="black"/>
                </a:solidFill>
                <a:latin typeface="Calibri"/>
                <a:ea typeface="ＭＳ Ｐゴシック" charset="0"/>
              </a:rPr>
              <a:t>throws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B861DB2-0D45-3442-9857-3C690914FC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66015"/>
          <a:stretch/>
        </p:blipFill>
        <p:spPr>
          <a:xfrm>
            <a:off x="2458230" y="5036322"/>
            <a:ext cx="1740878" cy="1690607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412545C2-7A4C-A647-933F-5E15DDD674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6" t="1791" r="15737" b="-1791"/>
          <a:stretch/>
        </p:blipFill>
        <p:spPr>
          <a:xfrm>
            <a:off x="4820611" y="5022559"/>
            <a:ext cx="1740878" cy="1690607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85C1F991-11E7-4943-8AD8-565D31593D0D}"/>
              </a:ext>
            </a:extLst>
          </p:cNvPr>
          <p:cNvSpPr txBox="1"/>
          <p:nvPr/>
        </p:nvSpPr>
        <p:spPr>
          <a:xfrm>
            <a:off x="1364040" y="5667811"/>
            <a:ext cx="1115542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5 </a:t>
            </a:r>
            <a:r>
              <a:rPr lang="fr-FR" sz="2000" b="1" err="1">
                <a:solidFill>
                  <a:prstClr val="black"/>
                </a:solidFill>
                <a:latin typeface="Calibri"/>
                <a:ea typeface="ＭＳ Ｐゴシック" charset="0"/>
              </a:rPr>
              <a:t>throws</a:t>
            </a:r>
            <a:endParaRPr kumimoji="0" lang="fr-F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923AF4B-5B3E-0344-9E62-C8405B51F242}"/>
              </a:ext>
            </a:extLst>
          </p:cNvPr>
          <p:cNvSpPr txBox="1"/>
          <p:nvPr/>
        </p:nvSpPr>
        <p:spPr>
          <a:xfrm>
            <a:off x="6346379" y="5631435"/>
            <a:ext cx="1634915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10000 </a:t>
            </a:r>
            <a:r>
              <a:rPr lang="fr-FR" sz="2000" b="1" err="1">
                <a:solidFill>
                  <a:prstClr val="black"/>
                </a:solidFill>
                <a:latin typeface="Calibri"/>
                <a:ea typeface="ＭＳ Ｐゴシック" charset="0"/>
              </a:rPr>
              <a:t>throws</a:t>
            </a:r>
            <a:endParaRPr kumimoji="0" lang="fr-F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5" name="Flèche vers la droite 64">
            <a:extLst>
              <a:ext uri="{FF2B5EF4-FFF2-40B4-BE49-F238E27FC236}">
                <a16:creationId xmlns:a16="http://schemas.microsoft.com/office/drawing/2014/main" id="{4DC4A1B9-1933-1543-91FD-9DEB4B3C3524}"/>
              </a:ext>
            </a:extLst>
          </p:cNvPr>
          <p:cNvSpPr/>
          <p:nvPr/>
        </p:nvSpPr>
        <p:spPr bwMode="auto">
          <a:xfrm>
            <a:off x="4144671" y="5716778"/>
            <a:ext cx="667205" cy="302166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0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62" grpId="0"/>
      <p:bldP spid="63" grpId="0"/>
      <p:bldP spid="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85C9FA-13A0-A044-AFA1-C5FA64BE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742" y="1769062"/>
            <a:ext cx="2717800" cy="812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433CA6-8657-4248-B349-DBB219AD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13" y="2018854"/>
            <a:ext cx="3783994" cy="31321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6974556-FA4A-CA4C-9195-B673BEAA43D2}"/>
              </a:ext>
            </a:extLst>
          </p:cNvPr>
          <p:cNvSpPr txBox="1"/>
          <p:nvPr/>
        </p:nvSpPr>
        <p:spPr>
          <a:xfrm>
            <a:off x="374062" y="758642"/>
            <a:ext cx="6513322" cy="1058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directed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variable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edges</a:t>
            </a:r>
            <a:r>
              <a:rPr lang="fr-FR" dirty="0"/>
              <a:t> show local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</a:t>
            </a:r>
            <a:r>
              <a:rPr lang="fr-FR" dirty="0" err="1"/>
              <a:t>densities</a:t>
            </a:r>
            <a:endParaRPr lang="fr-FR" dirty="0"/>
          </a:p>
          <a:p>
            <a:pPr>
              <a:lnSpc>
                <a:spcPct val="120000"/>
              </a:lnSpc>
            </a:pPr>
            <a:r>
              <a:rPr lang="fr-FR" dirty="0"/>
              <a:t>For instance,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express the </a:t>
            </a:r>
            <a:r>
              <a:rPr lang="fr-FR" dirty="0" err="1"/>
              <a:t>following</a:t>
            </a:r>
            <a:r>
              <a:rPr lang="fr-FR" dirty="0"/>
              <a:t> joint distribution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6A0A72-815A-E846-A4C5-ADA5899364A9}"/>
              </a:ext>
            </a:extLst>
          </p:cNvPr>
          <p:cNvSpPr txBox="1"/>
          <p:nvPr/>
        </p:nvSpPr>
        <p:spPr>
          <a:xfrm>
            <a:off x="374062" y="2494772"/>
            <a:ext cx="8552341" cy="1058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/>
              <a:t>More </a:t>
            </a:r>
            <a:r>
              <a:rPr lang="fr-FR" dirty="0" err="1"/>
              <a:t>formally</a:t>
            </a:r>
            <a:r>
              <a:rPr lang="fr-FR" dirty="0"/>
              <a:t>, a </a:t>
            </a:r>
            <a:r>
              <a:rPr lang="fr-FR" dirty="0" err="1"/>
              <a:t>directed</a:t>
            </a:r>
            <a:r>
              <a:rPr lang="fr-FR" dirty="0"/>
              <a:t> model </a:t>
            </a:r>
            <a:r>
              <a:rPr lang="fr-FR" dirty="0" err="1"/>
              <a:t>represent</a:t>
            </a:r>
            <a:endParaRPr lang="fr-F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b="1" dirty="0" err="1"/>
              <a:t>factorization</a:t>
            </a:r>
            <a:r>
              <a:rPr lang="fr-FR" b="1" dirty="0"/>
              <a:t> </a:t>
            </a:r>
            <a:r>
              <a:rPr lang="fr-FR" dirty="0"/>
              <a:t>of a </a:t>
            </a:r>
            <a:r>
              <a:rPr lang="fr-FR" b="1" dirty="0"/>
              <a:t>joint distribution </a:t>
            </a:r>
            <a:r>
              <a:rPr lang="fr-FR" dirty="0"/>
              <a:t>as a set </a:t>
            </a:r>
            <a:r>
              <a:rPr lang="fr-FR" b="1" dirty="0"/>
              <a:t>of </a:t>
            </a:r>
            <a:r>
              <a:rPr lang="fr-FR" b="1" dirty="0" err="1"/>
              <a:t>conditional</a:t>
            </a:r>
            <a:r>
              <a:rPr lang="fr-FR" b="1" dirty="0"/>
              <a:t> distributions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Given</a:t>
            </a:r>
            <a:r>
              <a:rPr lang="fr-FR" dirty="0"/>
              <a:t> a set of </a:t>
            </a:r>
            <a:r>
              <a:rPr lang="fr-FR" dirty="0" err="1"/>
              <a:t>nodes</a:t>
            </a:r>
            <a:r>
              <a:rPr lang="fr-FR" dirty="0"/>
              <a:t>                          , </a:t>
            </a:r>
            <a:r>
              <a:rPr lang="fr-FR" dirty="0" err="1"/>
              <a:t>we</a:t>
            </a:r>
            <a:r>
              <a:rPr lang="fr-FR" dirty="0"/>
              <a:t> have the </a:t>
            </a:r>
            <a:r>
              <a:rPr lang="fr-FR" dirty="0" err="1"/>
              <a:t>following</a:t>
            </a:r>
            <a:r>
              <a:rPr lang="fr-FR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4516B5B-5B12-E141-9198-C8D72EE92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267" y="3572497"/>
            <a:ext cx="4224369" cy="91079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BFADFA2-C8D1-CD49-86DC-F3D64B468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682" y="4613905"/>
            <a:ext cx="715627" cy="2862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B4655B8-E11B-264E-BD36-849D94E40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668" y="3198314"/>
            <a:ext cx="1539784" cy="34217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7B44517-7343-6847-8A06-A8E73721DE5B}"/>
              </a:ext>
            </a:extLst>
          </p:cNvPr>
          <p:cNvSpPr txBox="1"/>
          <p:nvPr/>
        </p:nvSpPr>
        <p:spPr>
          <a:xfrm>
            <a:off x="374062" y="4481270"/>
            <a:ext cx="4583306" cy="394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/>
              <a:t>Where</a:t>
            </a:r>
            <a:r>
              <a:rPr lang="fr-FR" dirty="0"/>
              <a:t>              </a:t>
            </a:r>
            <a:r>
              <a:rPr lang="fr-FR" dirty="0" err="1"/>
              <a:t>denotes</a:t>
            </a:r>
            <a:r>
              <a:rPr lang="fr-FR" dirty="0"/>
              <a:t> the parent of </a:t>
            </a:r>
            <a:r>
              <a:rPr lang="fr-FR" dirty="0" err="1"/>
              <a:t>node</a:t>
            </a:r>
            <a:r>
              <a:rPr lang="fr-FR" dirty="0"/>
              <a:t>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07D2CF2-9E71-0B44-8BC1-98FDA704F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725" y="4614565"/>
            <a:ext cx="295793" cy="2194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2D80FC2-08C3-7148-9B84-85E8C856A5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64" y="5065510"/>
            <a:ext cx="2119214" cy="151513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DDF248B-256E-DB42-882B-BAFF97259F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521" t="1" b="-30489"/>
          <a:stretch/>
        </p:blipFill>
        <p:spPr>
          <a:xfrm>
            <a:off x="3400310" y="5774036"/>
            <a:ext cx="5443144" cy="3480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B9CEE5F-9849-8D40-9E8F-973AB08B37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65743" b="175"/>
          <a:stretch/>
        </p:blipFill>
        <p:spPr>
          <a:xfrm>
            <a:off x="4698031" y="5438120"/>
            <a:ext cx="2847702" cy="2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graphicFrame>
        <p:nvGraphicFramePr>
          <p:cNvPr id="41" name="Tableau 40">
            <a:extLst>
              <a:ext uri="{FF2B5EF4-FFF2-40B4-BE49-F238E27FC236}">
                <a16:creationId xmlns:a16="http://schemas.microsoft.com/office/drawing/2014/main" id="{0686373B-83BD-6946-8611-4F71D9887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32646"/>
              </p:ext>
            </p:extLst>
          </p:nvPr>
        </p:nvGraphicFramePr>
        <p:xfrm>
          <a:off x="4333933" y="3336265"/>
          <a:ext cx="634586" cy="2682240"/>
        </p:xfrm>
        <a:graphic>
          <a:graphicData uri="http://schemas.openxmlformats.org/drawingml/2006/table">
            <a:tbl>
              <a:tblPr firstRow="1" bandRow="1"/>
              <a:tblGrid>
                <a:gridCol w="63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" name="ZoneTexte 42">
            <a:extLst>
              <a:ext uri="{FF2B5EF4-FFF2-40B4-BE49-F238E27FC236}">
                <a16:creationId xmlns:a16="http://schemas.microsoft.com/office/drawing/2014/main" id="{23C23470-4045-B042-BD4A-71F3EFFFA913}"/>
              </a:ext>
            </a:extLst>
          </p:cNvPr>
          <p:cNvSpPr txBox="1"/>
          <p:nvPr/>
        </p:nvSpPr>
        <p:spPr>
          <a:xfrm>
            <a:off x="692119" y="977537"/>
            <a:ext cx="49167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Let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say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that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you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have a dog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If a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raccoon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shows up,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your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dog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will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bark</a:t>
            </a:r>
            <a:endParaRPr lang="fr-FR" sz="20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If a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burglar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shows up,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your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dog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will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bark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If I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want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to know 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probabilities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…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I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need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to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build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a table and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keep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counts</a:t>
            </a:r>
            <a:endParaRPr lang="fr-FR" sz="20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So 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how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big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of a table do I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need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to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keep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?</a:t>
            </a:r>
            <a:endParaRPr lang="fr-FR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47282D01-D1B5-3F4D-9EA9-B7A5351DEE94}"/>
              </a:ext>
            </a:extLst>
          </p:cNvPr>
          <p:cNvSpPr/>
          <p:nvPr/>
        </p:nvSpPr>
        <p:spPr>
          <a:xfrm>
            <a:off x="6141948" y="110453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F44834E-906B-AA42-887E-78AF472EA581}"/>
              </a:ext>
            </a:extLst>
          </p:cNvPr>
          <p:cNvSpPr/>
          <p:nvPr/>
        </p:nvSpPr>
        <p:spPr>
          <a:xfrm>
            <a:off x="7507904" y="110453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6683694-E2B1-5846-A1D1-95359E1800A5}"/>
              </a:ext>
            </a:extLst>
          </p:cNvPr>
          <p:cNvSpPr/>
          <p:nvPr/>
        </p:nvSpPr>
        <p:spPr>
          <a:xfrm>
            <a:off x="6830571" y="1821384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431AA5C-9721-D44B-BDBD-3F563CE80002}"/>
              </a:ext>
            </a:extLst>
          </p:cNvPr>
          <p:cNvCxnSpPr>
            <a:stCxn id="44" idx="5"/>
            <a:endCxn id="46" idx="1"/>
          </p:cNvCxnSpPr>
          <p:nvPr/>
        </p:nvCxnSpPr>
        <p:spPr>
          <a:xfrm>
            <a:off x="6611687" y="1586320"/>
            <a:ext cx="29947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DDD8A4B-DF00-3E49-99B7-893BCD58DFE7}"/>
              </a:ext>
            </a:extLst>
          </p:cNvPr>
          <p:cNvCxnSpPr>
            <a:stCxn id="45" idx="3"/>
            <a:endCxn id="46" idx="7"/>
          </p:cNvCxnSpPr>
          <p:nvPr/>
        </p:nvCxnSpPr>
        <p:spPr>
          <a:xfrm flipH="1">
            <a:off x="7300310" y="1586320"/>
            <a:ext cx="28818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49" name="Tableau 48">
            <a:extLst>
              <a:ext uri="{FF2B5EF4-FFF2-40B4-BE49-F238E27FC236}">
                <a16:creationId xmlns:a16="http://schemas.microsoft.com/office/drawing/2014/main" id="{9D409303-4513-3143-9F83-04E6B9D73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814768"/>
              </p:ext>
            </p:extLst>
          </p:nvPr>
        </p:nvGraphicFramePr>
        <p:xfrm>
          <a:off x="2801568" y="3336265"/>
          <a:ext cx="1536357" cy="2682240"/>
        </p:xfrm>
        <a:graphic>
          <a:graphicData uri="http://schemas.openxmlformats.org/drawingml/2006/table">
            <a:tbl>
              <a:tblPr firstRow="1" bandRow="1"/>
              <a:tblGrid>
                <a:gridCol w="51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err="1"/>
                        <a:t>T</a:t>
                      </a:r>
                      <a:endParaRPr lang="fr-FR" sz="160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err="1"/>
                        <a:t>T</a:t>
                      </a:r>
                      <a:endParaRPr lang="fr-FR" sz="160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err="1"/>
                        <a:t>T</a:t>
                      </a:r>
                      <a:endParaRPr lang="fr-FR" sz="160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 err="1"/>
                        <a:t>T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0" name="Image 49" descr="latex-image-1.pdf">
            <a:extLst>
              <a:ext uri="{FF2B5EF4-FFF2-40B4-BE49-F238E27FC236}">
                <a16:creationId xmlns:a16="http://schemas.microsoft.com/office/drawing/2014/main" id="{0CC0F235-1A55-8849-A54C-D72F331A8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5" r="12427" b="13847"/>
          <a:stretch/>
        </p:blipFill>
        <p:spPr>
          <a:xfrm>
            <a:off x="3976385" y="2983388"/>
            <a:ext cx="209081" cy="202418"/>
          </a:xfrm>
          <a:prstGeom prst="rect">
            <a:avLst/>
          </a:prstGeom>
        </p:spPr>
      </p:pic>
      <p:pic>
        <p:nvPicPr>
          <p:cNvPr id="51" name="Image 50" descr="latex-image-1.pdf">
            <a:extLst>
              <a:ext uri="{FF2B5EF4-FFF2-40B4-BE49-F238E27FC236}">
                <a16:creationId xmlns:a16="http://schemas.microsoft.com/office/drawing/2014/main" id="{CADC3760-3D46-224E-8410-E170C292C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05" y="2999485"/>
            <a:ext cx="181852" cy="168382"/>
          </a:xfrm>
          <a:prstGeom prst="rect">
            <a:avLst/>
          </a:prstGeom>
        </p:spPr>
      </p:pic>
      <p:pic>
        <p:nvPicPr>
          <p:cNvPr id="52" name="Image 51" descr="latex-image-1.pdf">
            <a:extLst>
              <a:ext uri="{FF2B5EF4-FFF2-40B4-BE49-F238E27FC236}">
                <a16:creationId xmlns:a16="http://schemas.microsoft.com/office/drawing/2014/main" id="{1B9B01A2-98D5-9948-B01F-DC8A366E8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63" y="2999485"/>
            <a:ext cx="168852" cy="168852"/>
          </a:xfrm>
          <a:prstGeom prst="rect">
            <a:avLst/>
          </a:prstGeom>
        </p:spPr>
      </p:pic>
      <p:graphicFrame>
        <p:nvGraphicFramePr>
          <p:cNvPr id="53" name="Tableau 52">
            <a:extLst>
              <a:ext uri="{FF2B5EF4-FFF2-40B4-BE49-F238E27FC236}">
                <a16:creationId xmlns:a16="http://schemas.microsoft.com/office/drawing/2014/main" id="{E1F6F93C-C5F6-E249-9C0D-6F20F980F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604323"/>
              </p:ext>
            </p:extLst>
          </p:nvPr>
        </p:nvGraphicFramePr>
        <p:xfrm>
          <a:off x="4337925" y="3336265"/>
          <a:ext cx="634586" cy="2682240"/>
        </p:xfrm>
        <a:graphic>
          <a:graphicData uri="http://schemas.openxmlformats.org/drawingml/2006/table">
            <a:tbl>
              <a:tblPr firstRow="1" bandRow="1"/>
              <a:tblGrid>
                <a:gridCol w="63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600" b="1"/>
                        <a:t>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/>
                        <a:t>||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600" b="1"/>
                        <a:t>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600" b="1"/>
                        <a:t>|</a:t>
                      </a:r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sz="1600" b="1"/>
                        <a:t>||||</a:t>
                      </a:r>
                      <a:endParaRPr lang="fr-FR" sz="1600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" name="ZoneTexte 53">
            <a:extLst>
              <a:ext uri="{FF2B5EF4-FFF2-40B4-BE49-F238E27FC236}">
                <a16:creationId xmlns:a16="http://schemas.microsoft.com/office/drawing/2014/main" id="{89A7DEBF-F7BC-454D-BED6-34519DFA4CDF}"/>
              </a:ext>
            </a:extLst>
          </p:cNvPr>
          <p:cNvSpPr txBox="1"/>
          <p:nvPr/>
        </p:nvSpPr>
        <p:spPr>
          <a:xfrm>
            <a:off x="4366147" y="2874196"/>
            <a:ext cx="72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prstClr val="black"/>
                </a:solidFill>
                <a:latin typeface="Calibri"/>
              </a:rPr>
              <a:t>Seen</a:t>
            </a:r>
            <a:endParaRPr lang="fr-FR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5" name="Image 54" descr="latex-image-1.pdf">
            <a:extLst>
              <a:ext uri="{FF2B5EF4-FFF2-40B4-BE49-F238E27FC236}">
                <a16:creationId xmlns:a16="http://schemas.microsoft.com/office/drawing/2014/main" id="{129419D4-00E6-954F-8B99-BC374405A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83" b="12253"/>
          <a:stretch/>
        </p:blipFill>
        <p:spPr>
          <a:xfrm>
            <a:off x="6108081" y="2993755"/>
            <a:ext cx="194246" cy="206162"/>
          </a:xfrm>
          <a:prstGeom prst="rect">
            <a:avLst/>
          </a:prstGeom>
        </p:spPr>
      </p:pic>
      <p:graphicFrame>
        <p:nvGraphicFramePr>
          <p:cNvPr id="56" name="Tableau 55">
            <a:extLst>
              <a:ext uri="{FF2B5EF4-FFF2-40B4-BE49-F238E27FC236}">
                <a16:creationId xmlns:a16="http://schemas.microsoft.com/office/drawing/2014/main" id="{2F599022-B6A3-1A4D-AD7C-FF55186A7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140719"/>
              </p:ext>
            </p:extLst>
          </p:nvPr>
        </p:nvGraphicFramePr>
        <p:xfrm>
          <a:off x="5936413" y="3308042"/>
          <a:ext cx="512119" cy="2682240"/>
        </p:xfrm>
        <a:graphic>
          <a:graphicData uri="http://schemas.openxmlformats.org/drawingml/2006/table">
            <a:tbl>
              <a:tblPr firstRow="1" bandRow="1"/>
              <a:tblGrid>
                <a:gridCol w="51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.1</a:t>
                      </a:r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.2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.05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.1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.01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.09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.05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7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600"/>
                        <a:t>.4</a:t>
                      </a:r>
                      <a:endParaRPr lang="fr-FR" sz="1600" b="1"/>
                    </a:p>
                  </a:txBody>
                  <a:tcPr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" name="Flèche vers la droite 56">
            <a:extLst>
              <a:ext uri="{FF2B5EF4-FFF2-40B4-BE49-F238E27FC236}">
                <a16:creationId xmlns:a16="http://schemas.microsoft.com/office/drawing/2014/main" id="{B41231F0-DE35-F742-98C8-DA0F47412C34}"/>
              </a:ext>
            </a:extLst>
          </p:cNvPr>
          <p:cNvSpPr/>
          <p:nvPr/>
        </p:nvSpPr>
        <p:spPr>
          <a:xfrm>
            <a:off x="5221901" y="4251315"/>
            <a:ext cx="550334" cy="564444"/>
          </a:xfrm>
          <a:prstGeom prst="rightArrow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6AD4EAE-B7DD-AF4C-88A7-E5EAD97BC8C0}"/>
              </a:ext>
            </a:extLst>
          </p:cNvPr>
          <p:cNvCxnSpPr/>
          <p:nvPr/>
        </p:nvCxnSpPr>
        <p:spPr>
          <a:xfrm>
            <a:off x="6692282" y="1386759"/>
            <a:ext cx="815622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831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4" grpId="0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Belief</a:t>
            </a:r>
            <a:r>
              <a:rPr lang="fr-FR" dirty="0"/>
              <a:t> network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5A7BA1DF-6E46-1149-A255-001484D41692}"/>
              </a:ext>
            </a:extLst>
          </p:cNvPr>
          <p:cNvSpPr txBox="1"/>
          <p:nvPr/>
        </p:nvSpPr>
        <p:spPr>
          <a:xfrm>
            <a:off x="683411" y="888877"/>
            <a:ext cx="73661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Let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say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that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you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have a dog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If a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raccoon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shows up,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your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dog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will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bark</a:t>
            </a:r>
            <a:endParaRPr lang="fr-FR" sz="20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If a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burglar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shows up,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your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dog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will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bark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raccoon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will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not show up as the dog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barking</a:t>
            </a:r>
            <a:endParaRPr lang="fr-FR" sz="20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burglar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will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not show up as the dog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barking</a:t>
            </a:r>
            <a:endParaRPr lang="fr-FR" sz="20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So 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causality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flows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from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raccoon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and the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burglar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to the dog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solidFill>
                  <a:prstClr val="black"/>
                </a:solidFill>
                <a:latin typeface="Calibri"/>
              </a:rPr>
              <a:t>So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can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make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a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diagram</a:t>
            </a:r>
            <a:r>
              <a:rPr lang="fr-FR" sz="2000">
                <a:solidFill>
                  <a:prstClr val="black"/>
                </a:solidFill>
                <a:latin typeface="Calibri"/>
              </a:rPr>
              <a:t> of </a:t>
            </a:r>
            <a:r>
              <a:rPr lang="fr-FR" sz="2000" err="1">
                <a:solidFill>
                  <a:prstClr val="black"/>
                </a:solidFill>
                <a:latin typeface="Calibri"/>
              </a:rPr>
              <a:t>this</a:t>
            </a:r>
            <a:endParaRPr lang="fr-FR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6870367-E6B3-F840-B353-55F4ECBE5BDA}"/>
              </a:ext>
            </a:extLst>
          </p:cNvPr>
          <p:cNvSpPr/>
          <p:nvPr/>
        </p:nvSpPr>
        <p:spPr>
          <a:xfrm>
            <a:off x="1476960" y="3245433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D6E0C47-0DEB-BA49-8E87-C47BD86DA9A0}"/>
              </a:ext>
            </a:extLst>
          </p:cNvPr>
          <p:cNvSpPr/>
          <p:nvPr/>
        </p:nvSpPr>
        <p:spPr>
          <a:xfrm>
            <a:off x="2842916" y="3245433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DDAED20-F51C-564C-BAEF-AEC4D67BB18F}"/>
              </a:ext>
            </a:extLst>
          </p:cNvPr>
          <p:cNvSpPr/>
          <p:nvPr/>
        </p:nvSpPr>
        <p:spPr>
          <a:xfrm>
            <a:off x="2165583" y="3962280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5746C13-5FD9-4C4B-9DBC-6E680A9C00F5}"/>
              </a:ext>
            </a:extLst>
          </p:cNvPr>
          <p:cNvCxnSpPr>
            <a:stCxn id="39" idx="5"/>
            <a:endCxn id="42" idx="1"/>
          </p:cNvCxnSpPr>
          <p:nvPr/>
        </p:nvCxnSpPr>
        <p:spPr>
          <a:xfrm>
            <a:off x="1946699" y="3727216"/>
            <a:ext cx="29947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FFBE112-3D64-CB46-B7E2-A1AD51AF66EE}"/>
              </a:ext>
            </a:extLst>
          </p:cNvPr>
          <p:cNvCxnSpPr>
            <a:stCxn id="40" idx="3"/>
            <a:endCxn id="42" idx="7"/>
          </p:cNvCxnSpPr>
          <p:nvPr/>
        </p:nvCxnSpPr>
        <p:spPr>
          <a:xfrm flipH="1">
            <a:off x="2635322" y="3727216"/>
            <a:ext cx="28818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20BCDECE-5D18-7D4B-85C8-DA2019B79686}"/>
              </a:ext>
            </a:extLst>
          </p:cNvPr>
          <p:cNvSpPr/>
          <p:nvPr/>
        </p:nvSpPr>
        <p:spPr>
          <a:xfrm>
            <a:off x="2165583" y="4820238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BAE45FAF-5111-5040-A1FF-006E9E770725}"/>
              </a:ext>
            </a:extLst>
          </p:cNvPr>
          <p:cNvSpPr/>
          <p:nvPr/>
        </p:nvSpPr>
        <p:spPr>
          <a:xfrm>
            <a:off x="3503316" y="3962280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fr-FR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19714DE8-D714-CE4A-916C-FC811355FB85}"/>
              </a:ext>
            </a:extLst>
          </p:cNvPr>
          <p:cNvCxnSpPr>
            <a:stCxn id="40" idx="5"/>
            <a:endCxn id="62" idx="1"/>
          </p:cNvCxnSpPr>
          <p:nvPr/>
        </p:nvCxnSpPr>
        <p:spPr>
          <a:xfrm>
            <a:off x="3312655" y="3727216"/>
            <a:ext cx="271256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3F3E592-7225-434C-B53B-7893AC8C8DCE}"/>
              </a:ext>
            </a:extLst>
          </p:cNvPr>
          <p:cNvCxnSpPr>
            <a:stCxn id="42" idx="4"/>
            <a:endCxn id="61" idx="0"/>
          </p:cNvCxnSpPr>
          <p:nvPr/>
        </p:nvCxnSpPr>
        <p:spPr>
          <a:xfrm>
            <a:off x="2440750" y="4526724"/>
            <a:ext cx="0" cy="29351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D59BC638-0455-AC4A-96F5-0387E8D75E26}"/>
              </a:ext>
            </a:extLst>
          </p:cNvPr>
          <p:cNvSpPr txBox="1"/>
          <p:nvPr/>
        </p:nvSpPr>
        <p:spPr>
          <a:xfrm>
            <a:off x="2922974" y="4916573"/>
            <a:ext cx="22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prstClr val="black"/>
                </a:solidFill>
                <a:latin typeface="Calibri"/>
              </a:rPr>
              <a:t>You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can</a:t>
            </a:r>
            <a:r>
              <a:rPr lang="fr-FR">
                <a:solidFill>
                  <a:prstClr val="black"/>
                </a:solidFill>
                <a:latin typeface="Calibri"/>
              </a:rPr>
              <a:t> call the police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846B36A4-7B2D-1A43-92F2-AA93D1295DBB}"/>
              </a:ext>
            </a:extLst>
          </p:cNvPr>
          <p:cNvSpPr txBox="1"/>
          <p:nvPr/>
        </p:nvSpPr>
        <p:spPr>
          <a:xfrm>
            <a:off x="4245980" y="3960275"/>
            <a:ext cx="2287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prstClr val="black"/>
                </a:solidFill>
                <a:latin typeface="Calibri"/>
              </a:rPr>
              <a:t>Racoons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can</a:t>
            </a:r>
            <a:r>
              <a:rPr lang="fr-FR">
                <a:solidFill>
                  <a:prstClr val="black"/>
                </a:solidFill>
                <a:latin typeface="Calibri"/>
              </a:rPr>
              <a:t>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make</a:t>
            </a:r>
            <a:r>
              <a:rPr lang="fr-FR">
                <a:solidFill>
                  <a:prstClr val="black"/>
                </a:solidFill>
                <a:latin typeface="Calibri"/>
              </a:rPr>
              <a:t> the </a:t>
            </a:r>
          </a:p>
          <a:p>
            <a:r>
              <a:rPr lang="fr-FR" err="1">
                <a:solidFill>
                  <a:prstClr val="black"/>
                </a:solidFill>
                <a:latin typeface="Calibri"/>
              </a:rPr>
              <a:t>trashcans</a:t>
            </a:r>
            <a:r>
              <a:rPr lang="fr-FR">
                <a:solidFill>
                  <a:prstClr val="black"/>
                </a:solidFill>
                <a:latin typeface="Calibri"/>
              </a:rPr>
              <a:t>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fall</a:t>
            </a:r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C4D9FE9-2234-614D-94EF-1A122570D1E7}"/>
              </a:ext>
            </a:extLst>
          </p:cNvPr>
          <p:cNvSpPr txBox="1"/>
          <p:nvPr/>
        </p:nvSpPr>
        <p:spPr>
          <a:xfrm>
            <a:off x="966715" y="5528611"/>
            <a:ext cx="7316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>
                <a:solidFill>
                  <a:prstClr val="black"/>
                </a:solidFill>
                <a:latin typeface="Calibri"/>
              </a:rPr>
              <a:t>How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big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probability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table I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need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if I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want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to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keep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2000" b="1" err="1">
                <a:solidFill>
                  <a:prstClr val="black"/>
                </a:solidFill>
                <a:latin typeface="Calibri"/>
              </a:rPr>
              <a:t>tallies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? 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A06C2DD-29EC-4E49-8826-ECC4ADD6DC8E}"/>
              </a:ext>
            </a:extLst>
          </p:cNvPr>
          <p:cNvSpPr txBox="1"/>
          <p:nvPr/>
        </p:nvSpPr>
        <p:spPr>
          <a:xfrm>
            <a:off x="4260091" y="3273616"/>
            <a:ext cx="441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>
                <a:solidFill>
                  <a:srgbClr val="FF0000"/>
                </a:solidFill>
                <a:latin typeface="Calibri"/>
              </a:rPr>
              <a:t>Given</a:t>
            </a:r>
            <a:r>
              <a:rPr lang="fr-FR" b="1">
                <a:solidFill>
                  <a:srgbClr val="FF0000"/>
                </a:solidFill>
                <a:latin typeface="Calibri"/>
              </a:rPr>
              <a:t> 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its</a:t>
            </a:r>
            <a:r>
              <a:rPr lang="fr-FR" b="1">
                <a:solidFill>
                  <a:srgbClr val="FF0000"/>
                </a:solidFill>
                <a:latin typeface="Calibri"/>
              </a:rPr>
              <a:t> parents 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every</a:t>
            </a:r>
            <a:r>
              <a:rPr lang="fr-FR" b="1">
                <a:solidFill>
                  <a:srgbClr val="FF0000"/>
                </a:solidFill>
                <a:latin typeface="Calibri"/>
              </a:rPr>
              <a:t> 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node</a:t>
            </a:r>
            <a:r>
              <a:rPr lang="fr-FR" b="1">
                <a:solidFill>
                  <a:srgbClr val="FF0000"/>
                </a:solidFill>
                <a:latin typeface="Calibri"/>
              </a:rPr>
              <a:t> 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is</a:t>
            </a:r>
            <a:r>
              <a:rPr lang="fr-FR" b="1">
                <a:solidFill>
                  <a:srgbClr val="FF0000"/>
                </a:solidFill>
                <a:latin typeface="Calibri"/>
              </a:rPr>
              <a:t> 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independent</a:t>
            </a:r>
            <a:endParaRPr lang="fr-FR" b="1">
              <a:solidFill>
                <a:srgbClr val="FF0000"/>
              </a:solidFill>
              <a:latin typeface="Calibri"/>
            </a:endParaRPr>
          </a:p>
          <a:p>
            <a:r>
              <a:rPr lang="fr-FR" b="1">
                <a:solidFill>
                  <a:srgbClr val="FF0000"/>
                </a:solidFill>
                <a:latin typeface="Calibri"/>
              </a:rPr>
              <a:t>of all 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other</a:t>
            </a:r>
            <a:r>
              <a:rPr lang="fr-FR" b="1">
                <a:solidFill>
                  <a:srgbClr val="FF0000"/>
                </a:solidFill>
                <a:latin typeface="Calibri"/>
              </a:rPr>
              <a:t> non-</a:t>
            </a:r>
            <a:r>
              <a:rPr lang="fr-FR" b="1" err="1">
                <a:solidFill>
                  <a:srgbClr val="FF0000"/>
                </a:solidFill>
                <a:latin typeface="Calibri"/>
              </a:rPr>
              <a:t>descendents</a:t>
            </a:r>
            <a:endParaRPr lang="fr-FR" b="1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60CFBF37-D52D-994A-BFBE-4D87F4DB9963}"/>
              </a:ext>
            </a:extLst>
          </p:cNvPr>
          <p:cNvSpPr txBox="1"/>
          <p:nvPr/>
        </p:nvSpPr>
        <p:spPr>
          <a:xfrm>
            <a:off x="5340799" y="5185905"/>
            <a:ext cx="192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prstClr val="black"/>
                </a:solidFill>
                <a:latin typeface="Calibri"/>
              </a:rPr>
              <a:t>(</a:t>
            </a:r>
            <a:r>
              <a:rPr lang="fr-FR" err="1">
                <a:solidFill>
                  <a:prstClr val="black"/>
                </a:solidFill>
                <a:latin typeface="Calibri"/>
              </a:rPr>
              <a:t>causality</a:t>
            </a:r>
            <a:r>
              <a:rPr lang="fr-FR">
                <a:solidFill>
                  <a:prstClr val="black"/>
                </a:solidFill>
                <a:latin typeface="Calibri"/>
              </a:rPr>
              <a:t>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flows</a:t>
            </a:r>
            <a:r>
              <a:rPr lang="fr-FR">
                <a:solidFill>
                  <a:prstClr val="black"/>
                </a:solidFill>
                <a:latin typeface="Calibri"/>
              </a:rPr>
              <a:t> in)</a:t>
            </a:r>
            <a:endParaRPr lang="fr-FR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4FFB218-01B3-854B-A445-EF548049E425}"/>
              </a:ext>
            </a:extLst>
          </p:cNvPr>
          <p:cNvSpPr txBox="1"/>
          <p:nvPr/>
        </p:nvSpPr>
        <p:spPr>
          <a:xfrm>
            <a:off x="5356828" y="4633934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prstClr val="black"/>
                </a:solidFill>
                <a:latin typeface="Calibri"/>
              </a:rPr>
              <a:t>Eg</a:t>
            </a:r>
            <a:r>
              <a:rPr lang="fr-FR">
                <a:solidFill>
                  <a:prstClr val="black"/>
                </a:solidFill>
                <a:latin typeface="Calibri"/>
              </a:rPr>
              <a:t>.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Calling</a:t>
            </a:r>
            <a:r>
              <a:rPr lang="fr-FR">
                <a:solidFill>
                  <a:prstClr val="black"/>
                </a:solidFill>
                <a:latin typeface="Calibri"/>
              </a:rPr>
              <a:t> the police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depends</a:t>
            </a:r>
            <a:r>
              <a:rPr lang="fr-FR">
                <a:solidFill>
                  <a:prstClr val="black"/>
                </a:solidFill>
                <a:latin typeface="Calibri"/>
              </a:rPr>
              <a:t> </a:t>
            </a:r>
          </a:p>
          <a:p>
            <a:r>
              <a:rPr lang="fr-FR" b="1" err="1">
                <a:solidFill>
                  <a:prstClr val="black"/>
                </a:solidFill>
                <a:latin typeface="Calibri"/>
              </a:rPr>
              <a:t>solely</a:t>
            </a:r>
            <a:r>
              <a:rPr lang="fr-FR" b="1">
                <a:solidFill>
                  <a:prstClr val="black"/>
                </a:solidFill>
                <a:latin typeface="Calibri"/>
              </a:rPr>
              <a:t> on the </a:t>
            </a:r>
            <a:r>
              <a:rPr lang="fr-FR" b="1" err="1">
                <a:solidFill>
                  <a:prstClr val="black"/>
                </a:solidFill>
                <a:latin typeface="Calibri"/>
              </a:rPr>
              <a:t>probability</a:t>
            </a:r>
            <a:r>
              <a:rPr lang="fr-FR" b="1">
                <a:solidFill>
                  <a:prstClr val="black"/>
                </a:solidFill>
                <a:latin typeface="Calibri"/>
              </a:rPr>
              <a:t> of the dog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CB1954F-32BB-214A-AF1C-28EAE5398E80}"/>
              </a:ext>
            </a:extLst>
          </p:cNvPr>
          <p:cNvSpPr txBox="1"/>
          <p:nvPr/>
        </p:nvSpPr>
        <p:spPr>
          <a:xfrm>
            <a:off x="87686" y="4034146"/>
            <a:ext cx="196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solidFill>
                  <a:prstClr val="black"/>
                </a:solidFill>
                <a:latin typeface="Calibri"/>
              </a:rPr>
              <a:t>But B </a:t>
            </a:r>
            <a:r>
              <a:rPr lang="fr-FR" b="1" err="1">
                <a:solidFill>
                  <a:prstClr val="black"/>
                </a:solidFill>
                <a:latin typeface="Calibri"/>
              </a:rPr>
              <a:t>might</a:t>
            </a:r>
            <a:r>
              <a:rPr lang="fr-FR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b="1" err="1">
                <a:solidFill>
                  <a:prstClr val="black"/>
                </a:solidFill>
                <a:latin typeface="Calibri"/>
              </a:rPr>
              <a:t>depend</a:t>
            </a:r>
            <a:r>
              <a:rPr lang="fr-FR" b="1">
                <a:solidFill>
                  <a:prstClr val="black"/>
                </a:solidFill>
                <a:latin typeface="Calibri"/>
              </a:rPr>
              <a:t> on R (</a:t>
            </a:r>
            <a:r>
              <a:rPr lang="fr-FR" b="1" err="1">
                <a:solidFill>
                  <a:prstClr val="black"/>
                </a:solidFill>
                <a:latin typeface="Calibri"/>
              </a:rPr>
              <a:t>explaining</a:t>
            </a:r>
            <a:r>
              <a:rPr lang="fr-FR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b="1" err="1">
                <a:solidFill>
                  <a:prstClr val="black"/>
                </a:solidFill>
                <a:latin typeface="Calibri"/>
              </a:rPr>
              <a:t>away</a:t>
            </a:r>
            <a:r>
              <a:rPr lang="fr-FR" b="1">
                <a:solidFill>
                  <a:prstClr val="black"/>
                </a:solidFill>
                <a:latin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803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61" grpId="0" animBg="1"/>
      <p:bldP spid="62" grpId="0" animBg="1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Belief</a:t>
            </a:r>
            <a:r>
              <a:rPr lang="fr-FR" dirty="0"/>
              <a:t> network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57" name="Ellipse 56">
            <a:extLst>
              <a:ext uri="{FF2B5EF4-FFF2-40B4-BE49-F238E27FC236}">
                <a16:creationId xmlns:a16="http://schemas.microsoft.com/office/drawing/2014/main" id="{95E0A18E-62BB-5447-9034-E44BF35E0206}"/>
              </a:ext>
            </a:extLst>
          </p:cNvPr>
          <p:cNvSpPr/>
          <p:nvPr/>
        </p:nvSpPr>
        <p:spPr>
          <a:xfrm>
            <a:off x="3432853" y="1232421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7A4BFBEE-792B-864D-B36D-4B570BB85608}"/>
              </a:ext>
            </a:extLst>
          </p:cNvPr>
          <p:cNvSpPr/>
          <p:nvPr/>
        </p:nvSpPr>
        <p:spPr>
          <a:xfrm>
            <a:off x="4798809" y="1232421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EF01CAE3-AD18-B44A-9153-EC3DCE81EE6D}"/>
              </a:ext>
            </a:extLst>
          </p:cNvPr>
          <p:cNvSpPr/>
          <p:nvPr/>
        </p:nvSpPr>
        <p:spPr>
          <a:xfrm>
            <a:off x="4121476" y="1949268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85C86E43-F9E8-6141-AC0B-E2FD28F399D1}"/>
              </a:ext>
            </a:extLst>
          </p:cNvPr>
          <p:cNvCxnSpPr>
            <a:stCxn id="57" idx="5"/>
            <a:endCxn id="72" idx="1"/>
          </p:cNvCxnSpPr>
          <p:nvPr/>
        </p:nvCxnSpPr>
        <p:spPr>
          <a:xfrm>
            <a:off x="3902592" y="1714204"/>
            <a:ext cx="29947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5E28F814-D698-0643-A7C1-2B955E6A4180}"/>
              </a:ext>
            </a:extLst>
          </p:cNvPr>
          <p:cNvCxnSpPr>
            <a:stCxn id="58" idx="3"/>
            <a:endCxn id="72" idx="7"/>
          </p:cNvCxnSpPr>
          <p:nvPr/>
        </p:nvCxnSpPr>
        <p:spPr>
          <a:xfrm flipH="1">
            <a:off x="4591215" y="1714204"/>
            <a:ext cx="28818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DB8B8AA9-D979-1B42-B9F4-E35D0A423B20}"/>
              </a:ext>
            </a:extLst>
          </p:cNvPr>
          <p:cNvSpPr/>
          <p:nvPr/>
        </p:nvSpPr>
        <p:spPr>
          <a:xfrm>
            <a:off x="4121476" y="2807226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84EB7EE-70A0-6C48-BCDA-5F584FE27575}"/>
              </a:ext>
            </a:extLst>
          </p:cNvPr>
          <p:cNvSpPr/>
          <p:nvPr/>
        </p:nvSpPr>
        <p:spPr>
          <a:xfrm>
            <a:off x="5459209" y="1949268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fr-FR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0E1D9DEF-3073-1E48-8A9F-C893050B79EE}"/>
              </a:ext>
            </a:extLst>
          </p:cNvPr>
          <p:cNvCxnSpPr>
            <a:stCxn id="58" idx="5"/>
            <a:endCxn id="76" idx="1"/>
          </p:cNvCxnSpPr>
          <p:nvPr/>
        </p:nvCxnSpPr>
        <p:spPr>
          <a:xfrm>
            <a:off x="5268548" y="1714204"/>
            <a:ext cx="271256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4F9E0317-8052-E648-9BCA-9497FDC3BBC6}"/>
              </a:ext>
            </a:extLst>
          </p:cNvPr>
          <p:cNvCxnSpPr>
            <a:stCxn id="72" idx="4"/>
            <a:endCxn id="75" idx="0"/>
          </p:cNvCxnSpPr>
          <p:nvPr/>
        </p:nvCxnSpPr>
        <p:spPr>
          <a:xfrm>
            <a:off x="4396643" y="2513712"/>
            <a:ext cx="0" cy="29351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79" name="Tableau 78">
            <a:extLst>
              <a:ext uri="{FF2B5EF4-FFF2-40B4-BE49-F238E27FC236}">
                <a16:creationId xmlns:a16="http://schemas.microsoft.com/office/drawing/2014/main" id="{104B668F-4991-C344-9869-AC40A7515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5898"/>
              </p:ext>
            </p:extLst>
          </p:nvPr>
        </p:nvGraphicFramePr>
        <p:xfrm>
          <a:off x="2376070" y="1260642"/>
          <a:ext cx="606778" cy="437445"/>
        </p:xfrm>
        <a:graphic>
          <a:graphicData uri="http://schemas.openxmlformats.org/drawingml/2006/table">
            <a:tbl>
              <a:tblPr firstRow="1" bandRow="1"/>
              <a:tblGrid>
                <a:gridCol w="606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leau 79">
            <a:extLst>
              <a:ext uri="{FF2B5EF4-FFF2-40B4-BE49-F238E27FC236}">
                <a16:creationId xmlns:a16="http://schemas.microsoft.com/office/drawing/2014/main" id="{53F8A0B2-D503-AD41-A29F-10AD0CE4B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020172"/>
              </p:ext>
            </p:extLst>
          </p:nvPr>
        </p:nvGraphicFramePr>
        <p:xfrm>
          <a:off x="5706154" y="1208430"/>
          <a:ext cx="578694" cy="437445"/>
        </p:xfrm>
        <a:graphic>
          <a:graphicData uri="http://schemas.openxmlformats.org/drawingml/2006/table">
            <a:tbl>
              <a:tblPr firstRow="1" bandRow="1"/>
              <a:tblGrid>
                <a:gridCol w="57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0.5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leau 80">
            <a:extLst>
              <a:ext uri="{FF2B5EF4-FFF2-40B4-BE49-F238E27FC236}">
                <a16:creationId xmlns:a16="http://schemas.microsoft.com/office/drawing/2014/main" id="{1B3DAD3B-82E6-E84D-B2F8-C2016BE9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887246"/>
              </p:ext>
            </p:extLst>
          </p:nvPr>
        </p:nvGraphicFramePr>
        <p:xfrm>
          <a:off x="1384377" y="2173039"/>
          <a:ext cx="2048476" cy="1463040"/>
        </p:xfrm>
        <a:graphic>
          <a:graphicData uri="http://schemas.openxmlformats.org/drawingml/2006/table">
            <a:tbl>
              <a:tblPr firstRow="1" bandRow="1"/>
              <a:tblGrid>
                <a:gridCol w="51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0.1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1.0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0.5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1.0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2" name="Tableau 81">
            <a:extLst>
              <a:ext uri="{FF2B5EF4-FFF2-40B4-BE49-F238E27FC236}">
                <a16:creationId xmlns:a16="http://schemas.microsoft.com/office/drawing/2014/main" id="{CE929CB7-74A5-3F4D-8777-7A51A4979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26052"/>
              </p:ext>
            </p:extLst>
          </p:nvPr>
        </p:nvGraphicFramePr>
        <p:xfrm>
          <a:off x="5127734" y="3017522"/>
          <a:ext cx="1199446" cy="755326"/>
        </p:xfrm>
        <a:graphic>
          <a:graphicData uri="http://schemas.openxmlformats.org/drawingml/2006/table">
            <a:tbl>
              <a:tblPr firstRow="1" bandRow="1"/>
              <a:tblGrid>
                <a:gridCol w="599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56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0.01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0.5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3" name="Tableau 82">
            <a:extLst>
              <a:ext uri="{FF2B5EF4-FFF2-40B4-BE49-F238E27FC236}">
                <a16:creationId xmlns:a16="http://schemas.microsoft.com/office/drawing/2014/main" id="{FA8A452E-8F77-7A44-AF7D-762613A71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544078"/>
              </p:ext>
            </p:extLst>
          </p:nvPr>
        </p:nvGraphicFramePr>
        <p:xfrm>
          <a:off x="6544492" y="1989297"/>
          <a:ext cx="1199446" cy="755326"/>
        </p:xfrm>
        <a:graphic>
          <a:graphicData uri="http://schemas.openxmlformats.org/drawingml/2006/table">
            <a:tbl>
              <a:tblPr firstRow="1" bandRow="1"/>
              <a:tblGrid>
                <a:gridCol w="599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56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0.01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0.8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4" name="Image 83" descr="latex-image-1.pdf">
            <a:extLst>
              <a:ext uri="{FF2B5EF4-FFF2-40B4-BE49-F238E27FC236}">
                <a16:creationId xmlns:a16="http://schemas.microsoft.com/office/drawing/2014/main" id="{2F266B81-DAD3-8F45-82D2-A7CA1350D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3" y="937852"/>
            <a:ext cx="520700" cy="234950"/>
          </a:xfrm>
          <a:prstGeom prst="rect">
            <a:avLst/>
          </a:prstGeom>
        </p:spPr>
      </p:pic>
      <p:pic>
        <p:nvPicPr>
          <p:cNvPr id="85" name="Image 84" descr="latex-image-1.pdf">
            <a:extLst>
              <a:ext uri="{FF2B5EF4-FFF2-40B4-BE49-F238E27FC236}">
                <a16:creationId xmlns:a16="http://schemas.microsoft.com/office/drawing/2014/main" id="{D9F299C5-3835-9E43-957F-D5410502D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87" y="908508"/>
            <a:ext cx="479916" cy="221961"/>
          </a:xfrm>
          <a:prstGeom prst="rect">
            <a:avLst/>
          </a:prstGeom>
        </p:spPr>
      </p:pic>
      <p:pic>
        <p:nvPicPr>
          <p:cNvPr id="86" name="Image 85" descr="latex-image-1.pdf">
            <a:extLst>
              <a:ext uri="{FF2B5EF4-FFF2-40B4-BE49-F238E27FC236}">
                <a16:creationId xmlns:a16="http://schemas.microsoft.com/office/drawing/2014/main" id="{AE889AA1-9D12-D74F-89B0-465DCAC28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03" y="1853423"/>
            <a:ext cx="533400" cy="234950"/>
          </a:xfrm>
          <a:prstGeom prst="rect">
            <a:avLst/>
          </a:prstGeom>
        </p:spPr>
      </p:pic>
      <p:pic>
        <p:nvPicPr>
          <p:cNvPr id="87" name="Image 86" descr="latex-image-1.pdf">
            <a:extLst>
              <a:ext uri="{FF2B5EF4-FFF2-40B4-BE49-F238E27FC236}">
                <a16:creationId xmlns:a16="http://schemas.microsoft.com/office/drawing/2014/main" id="{5F56EA9B-F4D1-5243-BC60-61A9CD028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98" y="2711694"/>
            <a:ext cx="507432" cy="231790"/>
          </a:xfrm>
          <a:prstGeom prst="rect">
            <a:avLst/>
          </a:prstGeom>
        </p:spPr>
      </p:pic>
      <p:pic>
        <p:nvPicPr>
          <p:cNvPr id="88" name="Image 87" descr="latex-image-1.pdf">
            <a:extLst>
              <a:ext uri="{FF2B5EF4-FFF2-40B4-BE49-F238E27FC236}">
                <a16:creationId xmlns:a16="http://schemas.microsoft.com/office/drawing/2014/main" id="{7E80A0DE-7B58-1B4F-9EA4-126FEB9DE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96" y="1673745"/>
            <a:ext cx="525755" cy="246240"/>
          </a:xfrm>
          <a:prstGeom prst="rect">
            <a:avLst/>
          </a:prstGeom>
        </p:spPr>
      </p:pic>
      <p:pic>
        <p:nvPicPr>
          <p:cNvPr id="89" name="Image 88" descr="latex-image-1.pdf">
            <a:extLst>
              <a:ext uri="{FF2B5EF4-FFF2-40B4-BE49-F238E27FC236}">
                <a16:creationId xmlns:a16="http://schemas.microsoft.com/office/drawing/2014/main" id="{63EB5ED6-2E5B-3D4E-93B6-D1A4CDC59C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92" y="1891763"/>
            <a:ext cx="181852" cy="168382"/>
          </a:xfrm>
          <a:prstGeom prst="rect">
            <a:avLst/>
          </a:prstGeom>
        </p:spPr>
      </p:pic>
      <p:pic>
        <p:nvPicPr>
          <p:cNvPr id="90" name="Image 89" descr="latex-image-1.pdf">
            <a:extLst>
              <a:ext uri="{FF2B5EF4-FFF2-40B4-BE49-F238E27FC236}">
                <a16:creationId xmlns:a16="http://schemas.microsoft.com/office/drawing/2014/main" id="{493CEF88-4BC0-8645-8C4D-D3908BCAE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17" y="1891763"/>
            <a:ext cx="168852" cy="168852"/>
          </a:xfrm>
          <a:prstGeom prst="rect">
            <a:avLst/>
          </a:prstGeom>
        </p:spPr>
      </p:pic>
      <p:pic>
        <p:nvPicPr>
          <p:cNvPr id="91" name="Image 90" descr="latex-image-1.pdf">
            <a:extLst>
              <a:ext uri="{FF2B5EF4-FFF2-40B4-BE49-F238E27FC236}">
                <a16:creationId xmlns:a16="http://schemas.microsoft.com/office/drawing/2014/main" id="{5955655E-28A2-C347-BD1E-62A34F4F1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4" y="1703741"/>
            <a:ext cx="168852" cy="168852"/>
          </a:xfrm>
          <a:prstGeom prst="rect">
            <a:avLst/>
          </a:prstGeom>
        </p:spPr>
      </p:pic>
      <p:pic>
        <p:nvPicPr>
          <p:cNvPr id="92" name="Image 91" descr="latex-image-1.pdf">
            <a:extLst>
              <a:ext uri="{FF2B5EF4-FFF2-40B4-BE49-F238E27FC236}">
                <a16:creationId xmlns:a16="http://schemas.microsoft.com/office/drawing/2014/main" id="{AAA9EC4B-64EB-8841-A278-DC0E72562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7" r="15109"/>
          <a:stretch/>
        </p:blipFill>
        <p:spPr>
          <a:xfrm>
            <a:off x="5268548" y="2708534"/>
            <a:ext cx="190661" cy="234950"/>
          </a:xfrm>
          <a:prstGeom prst="rect">
            <a:avLst/>
          </a:prstGeom>
        </p:spPr>
      </p:pic>
      <p:sp>
        <p:nvSpPr>
          <p:cNvPr id="93" name="ZoneTexte 92">
            <a:extLst>
              <a:ext uri="{FF2B5EF4-FFF2-40B4-BE49-F238E27FC236}">
                <a16:creationId xmlns:a16="http://schemas.microsoft.com/office/drawing/2014/main" id="{42507789-163F-FD49-BA48-F9D14B8941EE}"/>
              </a:ext>
            </a:extLst>
          </p:cNvPr>
          <p:cNvSpPr txBox="1"/>
          <p:nvPr/>
        </p:nvSpPr>
        <p:spPr>
          <a:xfrm>
            <a:off x="693070" y="3883003"/>
            <a:ext cx="684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b="1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only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had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to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specify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10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numbers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instead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of 32 !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FAFC71BB-3AC1-4D4A-BCBF-5595B7EA8FBA}"/>
              </a:ext>
            </a:extLst>
          </p:cNvPr>
          <p:cNvSpPr txBox="1"/>
          <p:nvPr/>
        </p:nvSpPr>
        <p:spPr>
          <a:xfrm>
            <a:off x="708323" y="4795852"/>
            <a:ext cx="780213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The use of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belief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nets (Bayes nets)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alleviates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the full table</a:t>
            </a:r>
          </a:p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As the table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grows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exponentially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…</a:t>
            </a:r>
          </a:p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But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still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need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this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full table to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perform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calculations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!</a:t>
            </a:r>
          </a:p>
        </p:txBody>
      </p:sp>
      <p:pic>
        <p:nvPicPr>
          <p:cNvPr id="95" name="Image 94" descr="latex-image-1.pdf">
            <a:extLst>
              <a:ext uri="{FF2B5EF4-FFF2-40B4-BE49-F238E27FC236}">
                <a16:creationId xmlns:a16="http://schemas.microsoft.com/office/drawing/2014/main" id="{D29EBDF0-04D3-2F44-B145-63F0E6F52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5" y="4425297"/>
            <a:ext cx="7424819" cy="341690"/>
          </a:xfrm>
          <a:prstGeom prst="rect">
            <a:avLst/>
          </a:prstGeom>
        </p:spPr>
      </p:pic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DB5569D4-7776-9F40-A2A5-A36C61F92902}"/>
              </a:ext>
            </a:extLst>
          </p:cNvPr>
          <p:cNvCxnSpPr/>
          <p:nvPr/>
        </p:nvCxnSpPr>
        <p:spPr>
          <a:xfrm flipV="1">
            <a:off x="4024793" y="4476812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607B85DE-B62E-3E4D-981F-CA9926BCCC14}"/>
              </a:ext>
            </a:extLst>
          </p:cNvPr>
          <p:cNvCxnSpPr/>
          <p:nvPr/>
        </p:nvCxnSpPr>
        <p:spPr>
          <a:xfrm flipV="1">
            <a:off x="4144581" y="4474684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4A193B64-C22D-5841-885A-A0DB2DA72396}"/>
              </a:ext>
            </a:extLst>
          </p:cNvPr>
          <p:cNvCxnSpPr/>
          <p:nvPr/>
        </p:nvCxnSpPr>
        <p:spPr>
          <a:xfrm flipV="1">
            <a:off x="4284876" y="4477385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C11D2090-389E-9B40-8713-5BC160ABB0C9}"/>
              </a:ext>
            </a:extLst>
          </p:cNvPr>
          <p:cNvCxnSpPr/>
          <p:nvPr/>
        </p:nvCxnSpPr>
        <p:spPr>
          <a:xfrm flipV="1">
            <a:off x="5348532" y="4462350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5C43D0FC-0CE9-7B48-954E-27D663B857C7}"/>
              </a:ext>
            </a:extLst>
          </p:cNvPr>
          <p:cNvCxnSpPr/>
          <p:nvPr/>
        </p:nvCxnSpPr>
        <p:spPr>
          <a:xfrm flipV="1">
            <a:off x="6377750" y="4462350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1E6A399B-BDAF-684F-828E-F1E98833B0B5}"/>
              </a:ext>
            </a:extLst>
          </p:cNvPr>
          <p:cNvCxnSpPr/>
          <p:nvPr/>
        </p:nvCxnSpPr>
        <p:spPr>
          <a:xfrm flipV="1">
            <a:off x="6517354" y="4462350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4169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Belief</a:t>
            </a:r>
            <a:r>
              <a:rPr lang="fr-FR" dirty="0"/>
              <a:t> network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66" name="Image 65" descr="latex-image-1.pdf">
            <a:extLst>
              <a:ext uri="{FF2B5EF4-FFF2-40B4-BE49-F238E27FC236}">
                <a16:creationId xmlns:a16="http://schemas.microsoft.com/office/drawing/2014/main" id="{34F57869-ADCC-F74A-9474-0F83064D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00" y="4926173"/>
            <a:ext cx="7424819" cy="341690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D39E54FC-52EB-DF4F-801C-6E225C78F3D4}"/>
              </a:ext>
            </a:extLst>
          </p:cNvPr>
          <p:cNvSpPr/>
          <p:nvPr/>
        </p:nvSpPr>
        <p:spPr>
          <a:xfrm>
            <a:off x="1663902" y="2207560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1BE62432-AE56-C741-9299-2BBDF766F223}"/>
              </a:ext>
            </a:extLst>
          </p:cNvPr>
          <p:cNvSpPr/>
          <p:nvPr/>
        </p:nvSpPr>
        <p:spPr>
          <a:xfrm>
            <a:off x="3029858" y="2207560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92CF3092-3636-9241-ADA4-28EB5EFB151B}"/>
              </a:ext>
            </a:extLst>
          </p:cNvPr>
          <p:cNvSpPr/>
          <p:nvPr/>
        </p:nvSpPr>
        <p:spPr>
          <a:xfrm>
            <a:off x="2352525" y="292440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D945E3BC-1C18-1944-80B7-D3D3A109EA2D}"/>
              </a:ext>
            </a:extLst>
          </p:cNvPr>
          <p:cNvCxnSpPr>
            <a:stCxn id="67" idx="5"/>
            <a:endCxn id="69" idx="1"/>
          </p:cNvCxnSpPr>
          <p:nvPr/>
        </p:nvCxnSpPr>
        <p:spPr>
          <a:xfrm>
            <a:off x="2133641" y="2689343"/>
            <a:ext cx="29947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034D74E5-FF70-4246-87F2-CB220F0EE80E}"/>
              </a:ext>
            </a:extLst>
          </p:cNvPr>
          <p:cNvCxnSpPr>
            <a:stCxn id="68" idx="3"/>
            <a:endCxn id="69" idx="7"/>
          </p:cNvCxnSpPr>
          <p:nvPr/>
        </p:nvCxnSpPr>
        <p:spPr>
          <a:xfrm flipH="1">
            <a:off x="2822264" y="2689343"/>
            <a:ext cx="28818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2" name="Ellipse 101">
            <a:extLst>
              <a:ext uri="{FF2B5EF4-FFF2-40B4-BE49-F238E27FC236}">
                <a16:creationId xmlns:a16="http://schemas.microsoft.com/office/drawing/2014/main" id="{403D3D0D-DC07-784C-896B-EB2B785BE058}"/>
              </a:ext>
            </a:extLst>
          </p:cNvPr>
          <p:cNvSpPr/>
          <p:nvPr/>
        </p:nvSpPr>
        <p:spPr>
          <a:xfrm>
            <a:off x="2352525" y="3782365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64A59741-E94D-FC44-96E3-8148F57504AA}"/>
              </a:ext>
            </a:extLst>
          </p:cNvPr>
          <p:cNvSpPr/>
          <p:nvPr/>
        </p:nvSpPr>
        <p:spPr>
          <a:xfrm>
            <a:off x="3690258" y="292440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fr-FR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E651F494-F356-A74F-AD6A-CD56FCF76DB3}"/>
              </a:ext>
            </a:extLst>
          </p:cNvPr>
          <p:cNvCxnSpPr>
            <a:stCxn id="68" idx="5"/>
            <a:endCxn id="103" idx="1"/>
          </p:cNvCxnSpPr>
          <p:nvPr/>
        </p:nvCxnSpPr>
        <p:spPr>
          <a:xfrm>
            <a:off x="3499597" y="2689343"/>
            <a:ext cx="271256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C9A72CC9-55A6-C84B-8289-AECA46032FD9}"/>
              </a:ext>
            </a:extLst>
          </p:cNvPr>
          <p:cNvCxnSpPr>
            <a:stCxn id="69" idx="4"/>
            <a:endCxn id="102" idx="0"/>
          </p:cNvCxnSpPr>
          <p:nvPr/>
        </p:nvCxnSpPr>
        <p:spPr>
          <a:xfrm>
            <a:off x="2627692" y="3488851"/>
            <a:ext cx="0" cy="29351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6" name="ZoneTexte 105">
            <a:extLst>
              <a:ext uri="{FF2B5EF4-FFF2-40B4-BE49-F238E27FC236}">
                <a16:creationId xmlns:a16="http://schemas.microsoft.com/office/drawing/2014/main" id="{ECC90710-C74D-F247-BEA0-87969DBC27BD}"/>
              </a:ext>
            </a:extLst>
          </p:cNvPr>
          <p:cNvSpPr txBox="1"/>
          <p:nvPr/>
        </p:nvSpPr>
        <p:spPr>
          <a:xfrm>
            <a:off x="589608" y="874382"/>
            <a:ext cx="771236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devise the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belief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net to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represent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causality</a:t>
            </a:r>
            <a:endParaRPr lang="fr-FR" sz="24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 err="1">
                <a:solidFill>
                  <a:prstClr val="black"/>
                </a:solidFill>
                <a:latin typeface="Calibri"/>
              </a:rPr>
              <a:t>Very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important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property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of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belief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nets … There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no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loops</a:t>
            </a:r>
            <a:endParaRPr lang="fr-FR" sz="240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So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can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work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from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bottom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and go up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161D698-9DE8-A14E-A811-1DD725C36123}"/>
              </a:ext>
            </a:extLst>
          </p:cNvPr>
          <p:cNvSpPr txBox="1"/>
          <p:nvPr/>
        </p:nvSpPr>
        <p:spPr>
          <a:xfrm>
            <a:off x="5083054" y="2897444"/>
            <a:ext cx="37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prstClr val="black"/>
                </a:solidFill>
                <a:latin typeface="Calibri"/>
              </a:rPr>
              <a:t>P</a:t>
            </a:r>
          </a:p>
        </p:txBody>
      </p: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7C74DA73-1FC3-1647-86FE-424D3A24BFF9}"/>
              </a:ext>
            </a:extLst>
          </p:cNvPr>
          <p:cNvCxnSpPr/>
          <p:nvPr/>
        </p:nvCxnSpPr>
        <p:spPr>
          <a:xfrm flipV="1">
            <a:off x="2353133" y="3782365"/>
            <a:ext cx="549726" cy="583688"/>
          </a:xfrm>
          <a:prstGeom prst="line">
            <a:avLst/>
          </a:prstGeom>
          <a:noFill/>
          <a:ln w="5715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D27C65D-5314-104A-A554-3E501A80E774}"/>
              </a:ext>
            </a:extLst>
          </p:cNvPr>
          <p:cNvSpPr txBox="1"/>
          <p:nvPr/>
        </p:nvSpPr>
        <p:spPr>
          <a:xfrm>
            <a:off x="5490247" y="2893047"/>
            <a:ext cx="411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prstClr val="black"/>
                </a:solidFill>
                <a:latin typeface="Calibri"/>
              </a:rPr>
              <a:t>D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07E0E365-FCA3-D149-A6FB-D6FD068283C1}"/>
              </a:ext>
            </a:extLst>
          </p:cNvPr>
          <p:cNvSpPr txBox="1"/>
          <p:nvPr/>
        </p:nvSpPr>
        <p:spPr>
          <a:xfrm>
            <a:off x="593002" y="4381733"/>
            <a:ext cx="722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err="1">
                <a:solidFill>
                  <a:prstClr val="black"/>
                </a:solidFill>
                <a:latin typeface="Calibri"/>
              </a:rPr>
              <a:t>Now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 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are sure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that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no descendent are on the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left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…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10F535C-0BD3-3B44-B42D-A4691544A4D2}"/>
              </a:ext>
            </a:extLst>
          </p:cNvPr>
          <p:cNvSpPr txBox="1"/>
          <p:nvPr/>
        </p:nvSpPr>
        <p:spPr>
          <a:xfrm>
            <a:off x="5916940" y="2893047"/>
            <a:ext cx="38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prstClr val="black"/>
                </a:solidFill>
                <a:latin typeface="Calibri"/>
              </a:rPr>
              <a:t>B</a:t>
            </a:r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880C01F7-70F6-EA4B-A355-5B972890D455}"/>
              </a:ext>
            </a:extLst>
          </p:cNvPr>
          <p:cNvCxnSpPr/>
          <p:nvPr/>
        </p:nvCxnSpPr>
        <p:spPr>
          <a:xfrm flipV="1">
            <a:off x="3989958" y="4977688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67AE4C8F-4970-384D-9645-A362F1B6CCC2}"/>
              </a:ext>
            </a:extLst>
          </p:cNvPr>
          <p:cNvCxnSpPr/>
          <p:nvPr/>
        </p:nvCxnSpPr>
        <p:spPr>
          <a:xfrm flipV="1">
            <a:off x="4109746" y="4975560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3094A492-377E-E440-8D60-18938E8C0F92}"/>
              </a:ext>
            </a:extLst>
          </p:cNvPr>
          <p:cNvCxnSpPr/>
          <p:nvPr/>
        </p:nvCxnSpPr>
        <p:spPr>
          <a:xfrm flipV="1">
            <a:off x="4250041" y="4978261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A321CDC5-2232-6E47-A53B-9CF34C641056}"/>
              </a:ext>
            </a:extLst>
          </p:cNvPr>
          <p:cNvSpPr txBox="1"/>
          <p:nvPr/>
        </p:nvSpPr>
        <p:spPr>
          <a:xfrm>
            <a:off x="6332095" y="289304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err="1">
                <a:solidFill>
                  <a:prstClr val="black"/>
                </a:solidFill>
                <a:latin typeface="Calibri"/>
              </a:rPr>
              <a:t>T</a:t>
            </a:r>
            <a:endParaRPr lang="fr-FR" sz="2800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945ACDA9-14ED-B343-8761-1280DF237BF7}"/>
              </a:ext>
            </a:extLst>
          </p:cNvPr>
          <p:cNvSpPr txBox="1"/>
          <p:nvPr/>
        </p:nvSpPr>
        <p:spPr>
          <a:xfrm>
            <a:off x="6754629" y="2889553"/>
            <a:ext cx="386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1EA0DBB1-D66D-C64A-B6CE-572D0F539B5B}"/>
              </a:ext>
            </a:extLst>
          </p:cNvPr>
          <p:cNvCxnSpPr/>
          <p:nvPr/>
        </p:nvCxnSpPr>
        <p:spPr>
          <a:xfrm flipV="1">
            <a:off x="2353133" y="2924407"/>
            <a:ext cx="549726" cy="583688"/>
          </a:xfrm>
          <a:prstGeom prst="line">
            <a:avLst/>
          </a:prstGeom>
          <a:noFill/>
          <a:ln w="5715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9518D8CD-123E-7444-8704-048CFE363A52}"/>
              </a:ext>
            </a:extLst>
          </p:cNvPr>
          <p:cNvCxnSpPr/>
          <p:nvPr/>
        </p:nvCxnSpPr>
        <p:spPr>
          <a:xfrm flipV="1">
            <a:off x="1664510" y="2207560"/>
            <a:ext cx="549726" cy="583688"/>
          </a:xfrm>
          <a:prstGeom prst="line">
            <a:avLst/>
          </a:prstGeom>
          <a:noFill/>
          <a:ln w="5715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D4C52217-7CF3-F64B-A271-6625FA8E6979}"/>
              </a:ext>
            </a:extLst>
          </p:cNvPr>
          <p:cNvCxnSpPr/>
          <p:nvPr/>
        </p:nvCxnSpPr>
        <p:spPr>
          <a:xfrm flipV="1">
            <a:off x="3690258" y="2943648"/>
            <a:ext cx="549726" cy="583688"/>
          </a:xfrm>
          <a:prstGeom prst="line">
            <a:avLst/>
          </a:prstGeom>
          <a:noFill/>
          <a:ln w="5715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970CE0E1-3E77-BE4A-B721-5F3AA28A0610}"/>
              </a:ext>
            </a:extLst>
          </p:cNvPr>
          <p:cNvCxnSpPr/>
          <p:nvPr/>
        </p:nvCxnSpPr>
        <p:spPr>
          <a:xfrm flipV="1">
            <a:off x="3046249" y="2188316"/>
            <a:ext cx="549726" cy="583688"/>
          </a:xfrm>
          <a:prstGeom prst="line">
            <a:avLst/>
          </a:prstGeom>
          <a:noFill/>
          <a:ln w="5715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1" name="Connecteur droit 120">
            <a:extLst>
              <a:ext uri="{FF2B5EF4-FFF2-40B4-BE49-F238E27FC236}">
                <a16:creationId xmlns:a16="http://schemas.microsoft.com/office/drawing/2014/main" id="{5B058FF4-0750-5246-AA20-7055C442B784}"/>
              </a:ext>
            </a:extLst>
          </p:cNvPr>
          <p:cNvCxnSpPr/>
          <p:nvPr/>
        </p:nvCxnSpPr>
        <p:spPr>
          <a:xfrm flipV="1">
            <a:off x="5313697" y="4963226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88E43070-0A6A-C640-A577-D29124397B7C}"/>
              </a:ext>
            </a:extLst>
          </p:cNvPr>
          <p:cNvCxnSpPr/>
          <p:nvPr/>
        </p:nvCxnSpPr>
        <p:spPr>
          <a:xfrm flipV="1">
            <a:off x="6342915" y="4963226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F8599488-4196-F44B-8BF6-77EF0D44613C}"/>
              </a:ext>
            </a:extLst>
          </p:cNvPr>
          <p:cNvCxnSpPr/>
          <p:nvPr/>
        </p:nvCxnSpPr>
        <p:spPr>
          <a:xfrm flipV="1">
            <a:off x="6482519" y="4963226"/>
            <a:ext cx="80595" cy="289359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1544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9" grpId="0"/>
      <p:bldP spid="110" grpId="0"/>
      <p:bldP spid="111" grpId="0"/>
      <p:bldP spid="115" grpId="0"/>
      <p:bldP spid="1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Explaining</a:t>
            </a:r>
            <a:r>
              <a:rPr lang="fr-FR" dirty="0"/>
              <a:t> </a:t>
            </a:r>
            <a:r>
              <a:rPr lang="fr-FR" dirty="0" err="1"/>
              <a:t>away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41" name="Ellipse 40">
            <a:extLst>
              <a:ext uri="{FF2B5EF4-FFF2-40B4-BE49-F238E27FC236}">
                <a16:creationId xmlns:a16="http://schemas.microsoft.com/office/drawing/2014/main" id="{3F7BFCDC-8AD1-4242-A444-FEBD36F64A33}"/>
              </a:ext>
            </a:extLst>
          </p:cNvPr>
          <p:cNvSpPr/>
          <p:nvPr/>
        </p:nvSpPr>
        <p:spPr>
          <a:xfrm>
            <a:off x="3453469" y="2075116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BC89B005-438E-9946-B261-3F975283936E}"/>
              </a:ext>
            </a:extLst>
          </p:cNvPr>
          <p:cNvSpPr/>
          <p:nvPr/>
        </p:nvSpPr>
        <p:spPr>
          <a:xfrm>
            <a:off x="4819425" y="2075116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29EBD76-44CE-1043-A53A-3F894AFFE97E}"/>
              </a:ext>
            </a:extLst>
          </p:cNvPr>
          <p:cNvSpPr/>
          <p:nvPr/>
        </p:nvSpPr>
        <p:spPr>
          <a:xfrm>
            <a:off x="4091853" y="2886915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3C9D32BA-BA47-F042-9FA5-E5872480BD83}"/>
              </a:ext>
            </a:extLst>
          </p:cNvPr>
          <p:cNvCxnSpPr>
            <a:stCxn id="41" idx="5"/>
            <a:endCxn id="43" idx="1"/>
          </p:cNvCxnSpPr>
          <p:nvPr/>
        </p:nvCxnSpPr>
        <p:spPr>
          <a:xfrm>
            <a:off x="3923208" y="2556899"/>
            <a:ext cx="249240" cy="4126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D800857-13A3-CE49-96F5-8D597D33BCAC}"/>
              </a:ext>
            </a:extLst>
          </p:cNvPr>
          <p:cNvCxnSpPr>
            <a:stCxn id="42" idx="3"/>
            <a:endCxn id="43" idx="7"/>
          </p:cNvCxnSpPr>
          <p:nvPr/>
        </p:nvCxnSpPr>
        <p:spPr>
          <a:xfrm flipH="1">
            <a:off x="4561592" y="2556899"/>
            <a:ext cx="338428" cy="4126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DD5530D9-AE88-FB4F-9BC3-14EFA03507D8}"/>
              </a:ext>
            </a:extLst>
          </p:cNvPr>
          <p:cNvSpPr txBox="1"/>
          <p:nvPr/>
        </p:nvSpPr>
        <p:spPr>
          <a:xfrm>
            <a:off x="633151" y="111822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err="1">
                <a:solidFill>
                  <a:prstClr val="black"/>
                </a:solidFill>
                <a:latin typeface="Calibri"/>
              </a:rPr>
              <a:t>Let’s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look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closer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to a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sub-problem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of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this</a:t>
            </a:r>
            <a:endParaRPr lang="fr-FR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1478A3-D01C-BC40-8830-E5B6873BC3C7}"/>
              </a:ext>
            </a:extLst>
          </p:cNvPr>
          <p:cNvSpPr/>
          <p:nvPr/>
        </p:nvSpPr>
        <p:spPr>
          <a:xfrm>
            <a:off x="985575" y="3675328"/>
            <a:ext cx="7172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"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Explaining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away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"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is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a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common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pattern of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reasoning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in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which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the </a:t>
            </a:r>
            <a:r>
              <a:rPr kumimoji="0" lang="fr-FR" sz="1800" b="1" i="1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  <a:latin typeface="inherit"/>
              </a:rPr>
              <a:t>confirmation of one cause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 of an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observed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or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believed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event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reduces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the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need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to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invoke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alternative causes</a:t>
            </a: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0B198E-DD34-2040-BC05-95B42E8F5D1A}"/>
              </a:ext>
            </a:extLst>
          </p:cNvPr>
          <p:cNvSpPr/>
          <p:nvPr/>
        </p:nvSpPr>
        <p:spPr>
          <a:xfrm>
            <a:off x="985575" y="4695629"/>
            <a:ext cx="7172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If D and B are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true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, the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probability</a:t>
            </a:r>
            <a:r>
              <a: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of R </a:t>
            </a:r>
            <a:r>
              <a:rPr kumimoji="0" lang="fr-FR" sz="1800" b="0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decreases</a:t>
            </a: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C51B3D-A7C6-1F44-8AF0-3FD35B4B6FB4}"/>
              </a:ext>
            </a:extLst>
          </p:cNvPr>
          <p:cNvSpPr/>
          <p:nvPr/>
        </p:nvSpPr>
        <p:spPr>
          <a:xfrm>
            <a:off x="985574" y="5201525"/>
            <a:ext cx="7701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Nodes</a:t>
            </a: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are </a:t>
            </a:r>
            <a:r>
              <a:rPr kumimoji="0" lang="fr-FR" sz="1800" b="1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conditionnaly</a:t>
            </a: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</a:t>
            </a:r>
            <a:r>
              <a:rPr kumimoji="0" lang="fr-FR" sz="1800" b="1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dependent</a:t>
            </a: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on parents of </a:t>
            </a:r>
            <a:r>
              <a:rPr kumimoji="0" lang="fr-FR" sz="1800" b="1" i="0" u="none" strike="noStrike" kern="0" cap="none" spc="0" normalizeH="0" baseline="0" noProof="0" err="1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their</a:t>
            </a:r>
            <a:r>
              <a:rPr kumimoji="0" lang="fr-FR" sz="1800" b="1" i="0" u="none" strike="noStrike" kern="0" cap="none" spc="0" normalizeH="0" baseline="0" noProof="0">
                <a:ln>
                  <a:noFill/>
                </a:ln>
                <a:solidFill>
                  <a:srgbClr val="242729"/>
                </a:solidFill>
                <a:effectLst/>
                <a:uLnTx/>
                <a:uFillTx/>
              </a:rPr>
              <a:t> descendants</a:t>
            </a:r>
            <a:endParaRPr kumimoji="0" lang="fr-FR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649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Joint </a:t>
            </a:r>
            <a:r>
              <a:rPr lang="fr-FR" dirty="0" err="1"/>
              <a:t>probability</a:t>
            </a:r>
            <a:r>
              <a:rPr lang="fr-FR" dirty="0"/>
              <a:t> table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graphicFrame>
        <p:nvGraphicFramePr>
          <p:cNvPr id="52" name="Tableau 51">
            <a:extLst>
              <a:ext uri="{FF2B5EF4-FFF2-40B4-BE49-F238E27FC236}">
                <a16:creationId xmlns:a16="http://schemas.microsoft.com/office/drawing/2014/main" id="{B7A15AA6-1265-9D44-91F9-CFED77D40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8773"/>
              </p:ext>
            </p:extLst>
          </p:nvPr>
        </p:nvGraphicFramePr>
        <p:xfrm>
          <a:off x="6642094" y="3455624"/>
          <a:ext cx="1268332" cy="1463040"/>
        </p:xfrm>
        <a:graphic>
          <a:graphicData uri="http://schemas.openxmlformats.org/drawingml/2006/table">
            <a:tbl>
              <a:tblPr firstRow="1" bandRow="1"/>
              <a:tblGrid>
                <a:gridCol w="63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" name="Tableau 52">
            <a:extLst>
              <a:ext uri="{FF2B5EF4-FFF2-40B4-BE49-F238E27FC236}">
                <a16:creationId xmlns:a16="http://schemas.microsoft.com/office/drawing/2014/main" id="{D02E7F1A-2A7F-2548-8E30-5528E1ADB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4521"/>
              </p:ext>
            </p:extLst>
          </p:nvPr>
        </p:nvGraphicFramePr>
        <p:xfrm>
          <a:off x="1732330" y="2117865"/>
          <a:ext cx="1268332" cy="437445"/>
        </p:xfrm>
        <a:graphic>
          <a:graphicData uri="http://schemas.openxmlformats.org/drawingml/2006/table">
            <a:tbl>
              <a:tblPr firstRow="1" bandRow="1"/>
              <a:tblGrid>
                <a:gridCol w="63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au 53">
            <a:extLst>
              <a:ext uri="{FF2B5EF4-FFF2-40B4-BE49-F238E27FC236}">
                <a16:creationId xmlns:a16="http://schemas.microsoft.com/office/drawing/2014/main" id="{3932A0F2-E91A-FB4A-8F04-317EB8F0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323350"/>
              </p:ext>
            </p:extLst>
          </p:nvPr>
        </p:nvGraphicFramePr>
        <p:xfrm>
          <a:off x="6634950" y="3461119"/>
          <a:ext cx="1268332" cy="1463040"/>
        </p:xfrm>
        <a:graphic>
          <a:graphicData uri="http://schemas.openxmlformats.org/drawingml/2006/table">
            <a:tbl>
              <a:tblPr firstRow="1" bandRow="1"/>
              <a:tblGrid>
                <a:gridCol w="63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||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Tableau 54">
            <a:extLst>
              <a:ext uri="{FF2B5EF4-FFF2-40B4-BE49-F238E27FC236}">
                <a16:creationId xmlns:a16="http://schemas.microsoft.com/office/drawing/2014/main" id="{6111DFB7-EC2D-0B47-BBAC-0D4F78BE4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752561"/>
              </p:ext>
            </p:extLst>
          </p:nvPr>
        </p:nvGraphicFramePr>
        <p:xfrm>
          <a:off x="1732012" y="2122513"/>
          <a:ext cx="1268332" cy="437445"/>
        </p:xfrm>
        <a:graphic>
          <a:graphicData uri="http://schemas.openxmlformats.org/drawingml/2006/table">
            <a:tbl>
              <a:tblPr firstRow="1" bandRow="1"/>
              <a:tblGrid>
                <a:gridCol w="63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/>
                        <a:t>||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|</a:t>
                      </a:r>
                      <a:r>
                        <a:rPr lang="fr-FR" b="1"/>
                        <a:t>||</a:t>
                      </a:r>
                    </a:p>
                  </a:txBody>
                  <a:tcPr>
                    <a:lnL w="12700" cmpd="sng">
                      <a:solidFill>
                        <a:srgbClr val="F79646"/>
                      </a:solidFill>
                    </a:lnL>
                    <a:lnR w="12700" cmpd="sng">
                      <a:solidFill>
                        <a:srgbClr val="F79646"/>
                      </a:solidFill>
                    </a:lnR>
                    <a:lnT w="12700" cmpd="sng">
                      <a:solidFill>
                        <a:srgbClr val="F79646"/>
                      </a:solidFill>
                    </a:lnT>
                    <a:lnB w="12700" cmpd="sng">
                      <a:solidFill>
                        <a:srgbClr val="F7964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Ellipse 56">
            <a:extLst>
              <a:ext uri="{FF2B5EF4-FFF2-40B4-BE49-F238E27FC236}">
                <a16:creationId xmlns:a16="http://schemas.microsoft.com/office/drawing/2014/main" id="{406B6B9C-A423-4B4B-AF6C-0105FE5D0E7F}"/>
              </a:ext>
            </a:extLst>
          </p:cNvPr>
          <p:cNvSpPr/>
          <p:nvPr/>
        </p:nvSpPr>
        <p:spPr>
          <a:xfrm>
            <a:off x="3399640" y="1865315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B7AA996-BE6A-D54B-8F01-0E54AB35A30B}"/>
              </a:ext>
            </a:extLst>
          </p:cNvPr>
          <p:cNvSpPr/>
          <p:nvPr/>
        </p:nvSpPr>
        <p:spPr>
          <a:xfrm>
            <a:off x="4765596" y="1865315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7FAA8A6-C212-A54A-82FF-1E171AD0C78B}"/>
              </a:ext>
            </a:extLst>
          </p:cNvPr>
          <p:cNvSpPr/>
          <p:nvPr/>
        </p:nvSpPr>
        <p:spPr>
          <a:xfrm>
            <a:off x="4038024" y="2677114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5F91CB5A-FC2D-BE4E-B188-818343C14D71}"/>
              </a:ext>
            </a:extLst>
          </p:cNvPr>
          <p:cNvCxnSpPr>
            <a:stCxn id="57" idx="5"/>
            <a:endCxn id="59" idx="1"/>
          </p:cNvCxnSpPr>
          <p:nvPr/>
        </p:nvCxnSpPr>
        <p:spPr>
          <a:xfrm>
            <a:off x="3869379" y="2347098"/>
            <a:ext cx="249240" cy="4126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7E00F661-34F3-B342-BFDC-E11D340444F4}"/>
              </a:ext>
            </a:extLst>
          </p:cNvPr>
          <p:cNvCxnSpPr>
            <a:stCxn id="58" idx="3"/>
            <a:endCxn id="59" idx="7"/>
          </p:cNvCxnSpPr>
          <p:nvPr/>
        </p:nvCxnSpPr>
        <p:spPr>
          <a:xfrm flipH="1">
            <a:off x="4507763" y="2347098"/>
            <a:ext cx="338428" cy="4126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1B25C69-76FA-2446-881E-8B7001D59E17}"/>
              </a:ext>
            </a:extLst>
          </p:cNvPr>
          <p:cNvSpPr txBox="1"/>
          <p:nvPr/>
        </p:nvSpPr>
        <p:spPr>
          <a:xfrm>
            <a:off x="579322" y="908421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err="1">
                <a:solidFill>
                  <a:prstClr val="black"/>
                </a:solidFill>
                <a:latin typeface="Calibri"/>
              </a:rPr>
              <a:t>Let’s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look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closer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to a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sub-problem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of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this</a:t>
            </a:r>
            <a:endParaRPr lang="fr-FR" sz="240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63" name="Tableau 62">
            <a:extLst>
              <a:ext uri="{FF2B5EF4-FFF2-40B4-BE49-F238E27FC236}">
                <a16:creationId xmlns:a16="http://schemas.microsoft.com/office/drawing/2014/main" id="{720CDA49-CECA-AC4B-A860-D30C30E4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244988"/>
              </p:ext>
            </p:extLst>
          </p:nvPr>
        </p:nvGraphicFramePr>
        <p:xfrm>
          <a:off x="1097853" y="2128375"/>
          <a:ext cx="606778" cy="437445"/>
        </p:xfrm>
        <a:graphic>
          <a:graphicData uri="http://schemas.openxmlformats.org/drawingml/2006/table">
            <a:tbl>
              <a:tblPr firstRow="1" bandRow="1"/>
              <a:tblGrid>
                <a:gridCol w="606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4" name="Image 63" descr="latex-image-1.pdf">
            <a:extLst>
              <a:ext uri="{FF2B5EF4-FFF2-40B4-BE49-F238E27FC236}">
                <a16:creationId xmlns:a16="http://schemas.microsoft.com/office/drawing/2014/main" id="{D6ED21D6-2928-DF46-8734-6113F49CD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86" y="1805585"/>
            <a:ext cx="520700" cy="234950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8E0598C5-D119-8F4F-A520-A9DE80712EA5}"/>
              </a:ext>
            </a:extLst>
          </p:cNvPr>
          <p:cNvSpPr txBox="1"/>
          <p:nvPr/>
        </p:nvSpPr>
        <p:spPr>
          <a:xfrm>
            <a:off x="1104798" y="278127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>
                <a:solidFill>
                  <a:prstClr val="black"/>
                </a:solidFill>
                <a:latin typeface="Calibri"/>
              </a:rPr>
              <a:t>A priori</a:t>
            </a:r>
            <a:r>
              <a:rPr lang="fr-FR">
                <a:solidFill>
                  <a:prstClr val="black"/>
                </a:solidFill>
                <a:latin typeface="Calibri"/>
              </a:rPr>
              <a:t>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probability</a:t>
            </a:r>
            <a:r>
              <a:rPr lang="fr-FR">
                <a:solidFill>
                  <a:prstClr val="black"/>
                </a:solidFill>
                <a:latin typeface="Calibri"/>
              </a:rPr>
              <a:t> of B</a:t>
            </a:r>
          </a:p>
        </p:txBody>
      </p:sp>
      <p:graphicFrame>
        <p:nvGraphicFramePr>
          <p:cNvPr id="66" name="Tableau 65">
            <a:extLst>
              <a:ext uri="{FF2B5EF4-FFF2-40B4-BE49-F238E27FC236}">
                <a16:creationId xmlns:a16="http://schemas.microsoft.com/office/drawing/2014/main" id="{37CA4DC4-E3F6-CE49-9600-D41999162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54759"/>
              </p:ext>
            </p:extLst>
          </p:nvPr>
        </p:nvGraphicFramePr>
        <p:xfrm>
          <a:off x="5087368" y="3455624"/>
          <a:ext cx="1536357" cy="1463040"/>
        </p:xfrm>
        <a:graphic>
          <a:graphicData uri="http://schemas.openxmlformats.org/drawingml/2006/table">
            <a:tbl>
              <a:tblPr firstRow="1" bandRow="1"/>
              <a:tblGrid>
                <a:gridCol w="51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err="1"/>
                        <a:t>T</a:t>
                      </a:r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err="1"/>
                        <a:t>T</a:t>
                      </a:r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7" name="Image 66" descr="latex-image-1.pdf">
            <a:extLst>
              <a:ext uri="{FF2B5EF4-FFF2-40B4-BE49-F238E27FC236}">
                <a16:creationId xmlns:a16="http://schemas.microsoft.com/office/drawing/2014/main" id="{0C2028AE-8E0A-894E-B488-3E09C8780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94" y="3136008"/>
            <a:ext cx="533400" cy="234950"/>
          </a:xfrm>
          <a:prstGeom prst="rect">
            <a:avLst/>
          </a:prstGeom>
        </p:spPr>
      </p:pic>
      <p:pic>
        <p:nvPicPr>
          <p:cNvPr id="68" name="Image 67" descr="latex-image-1.pdf">
            <a:extLst>
              <a:ext uri="{FF2B5EF4-FFF2-40B4-BE49-F238E27FC236}">
                <a16:creationId xmlns:a16="http://schemas.microsoft.com/office/drawing/2014/main" id="{10CDC94C-AD54-E245-B7C8-BD8E95189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83" y="3174348"/>
            <a:ext cx="181852" cy="168382"/>
          </a:xfrm>
          <a:prstGeom prst="rect">
            <a:avLst/>
          </a:prstGeom>
        </p:spPr>
      </p:pic>
      <p:pic>
        <p:nvPicPr>
          <p:cNvPr id="69" name="Image 68" descr="latex-image-1.pdf">
            <a:extLst>
              <a:ext uri="{FF2B5EF4-FFF2-40B4-BE49-F238E27FC236}">
                <a16:creationId xmlns:a16="http://schemas.microsoft.com/office/drawing/2014/main" id="{A10F090C-B797-974A-9BE2-1D0BFEA13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08" y="3174348"/>
            <a:ext cx="168852" cy="168852"/>
          </a:xfrm>
          <a:prstGeom prst="rect">
            <a:avLst/>
          </a:prstGeom>
        </p:spPr>
      </p:pic>
      <p:grpSp>
        <p:nvGrpSpPr>
          <p:cNvPr id="70" name="Grouper 12">
            <a:extLst>
              <a:ext uri="{FF2B5EF4-FFF2-40B4-BE49-F238E27FC236}">
                <a16:creationId xmlns:a16="http://schemas.microsoft.com/office/drawing/2014/main" id="{9E44D0D3-EE61-784C-B21B-56B3FB170152}"/>
              </a:ext>
            </a:extLst>
          </p:cNvPr>
          <p:cNvGrpSpPr/>
          <p:nvPr/>
        </p:nvGrpSpPr>
        <p:grpSpPr>
          <a:xfrm>
            <a:off x="6533677" y="2592448"/>
            <a:ext cx="949208" cy="369332"/>
            <a:chOff x="6451927" y="2663385"/>
            <a:chExt cx="949208" cy="369332"/>
          </a:xfrm>
        </p:grpSpPr>
        <p:pic>
          <p:nvPicPr>
            <p:cNvPr id="71" name="Image 70" descr="latex-image-1.pdf">
              <a:extLst>
                <a:ext uri="{FF2B5EF4-FFF2-40B4-BE49-F238E27FC236}">
                  <a16:creationId xmlns:a16="http://schemas.microsoft.com/office/drawing/2014/main" id="{DEB18EFB-0688-7848-86D0-A143B417D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8" r="12869"/>
            <a:stretch/>
          </p:blipFill>
          <p:spPr>
            <a:xfrm>
              <a:off x="6451927" y="2769440"/>
              <a:ext cx="202546" cy="234950"/>
            </a:xfrm>
            <a:prstGeom prst="rect">
              <a:avLst/>
            </a:prstGeom>
          </p:spPr>
        </p:pic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DADD05B7-B4C7-7C4E-B715-328F392BD85A}"/>
                </a:ext>
              </a:extLst>
            </p:cNvPr>
            <p:cNvSpPr txBox="1"/>
            <p:nvPr/>
          </p:nvSpPr>
          <p:spPr>
            <a:xfrm>
              <a:off x="6627103" y="2663385"/>
              <a:ext cx="774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err="1">
                  <a:solidFill>
                    <a:prstClr val="black"/>
                  </a:solidFill>
                  <a:latin typeface="Calibri"/>
                </a:rPr>
                <a:t>is</a:t>
              </a:r>
              <a:r>
                <a:rPr lang="fr-FR">
                  <a:solidFill>
                    <a:prstClr val="black"/>
                  </a:solidFill>
                  <a:latin typeface="Calibri"/>
                </a:rPr>
                <a:t> </a:t>
              </a:r>
              <a:r>
                <a:rPr lang="fr-FR" err="1">
                  <a:solidFill>
                    <a:prstClr val="black"/>
                  </a:solidFill>
                  <a:latin typeface="Calibri"/>
                </a:rPr>
                <a:t>true</a:t>
              </a:r>
              <a:endParaRPr lang="fr-FR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ZoneTexte 72">
            <a:extLst>
              <a:ext uri="{FF2B5EF4-FFF2-40B4-BE49-F238E27FC236}">
                <a16:creationId xmlns:a16="http://schemas.microsoft.com/office/drawing/2014/main" id="{0C14B040-D134-FD40-8E32-EAB691E387C6}"/>
              </a:ext>
            </a:extLst>
          </p:cNvPr>
          <p:cNvSpPr txBox="1"/>
          <p:nvPr/>
        </p:nvSpPr>
        <p:spPr>
          <a:xfrm>
            <a:off x="7368617" y="3051831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prstClr val="black"/>
                </a:solidFill>
                <a:latin typeface="Calibri"/>
              </a:rPr>
              <a:t>All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A4125944-9C0B-624D-9AFE-71D8D8111C83}"/>
              </a:ext>
            </a:extLst>
          </p:cNvPr>
          <p:cNvCxnSpPr/>
          <p:nvPr/>
        </p:nvCxnSpPr>
        <p:spPr>
          <a:xfrm>
            <a:off x="6945282" y="2961780"/>
            <a:ext cx="0" cy="459383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5FB1579B-195A-0947-B58B-62B939CD3EFE}"/>
              </a:ext>
            </a:extLst>
          </p:cNvPr>
          <p:cNvSpPr txBox="1"/>
          <p:nvPr/>
        </p:nvSpPr>
        <p:spPr>
          <a:xfrm>
            <a:off x="1819130" y="1419639"/>
            <a:ext cx="77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>
                <a:solidFill>
                  <a:prstClr val="black"/>
                </a:solidFill>
                <a:latin typeface="Calibri"/>
              </a:rPr>
              <a:t> </a:t>
            </a:r>
            <a:r>
              <a:rPr lang="fr-FR" err="1">
                <a:solidFill>
                  <a:prstClr val="black"/>
                </a:solidFill>
                <a:latin typeface="Calibri"/>
              </a:rPr>
              <a:t>true</a:t>
            </a:r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975E2A44-6FBB-CB48-BC9C-84DFB0C6B11C}"/>
              </a:ext>
            </a:extLst>
          </p:cNvPr>
          <p:cNvSpPr txBox="1"/>
          <p:nvPr/>
        </p:nvSpPr>
        <p:spPr>
          <a:xfrm>
            <a:off x="2478894" y="1753181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prstClr val="black"/>
                </a:solidFill>
                <a:latin typeface="Calibri"/>
              </a:rPr>
              <a:t>All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A65AE02-705D-9C43-BA53-C78933F7620B}"/>
              </a:ext>
            </a:extLst>
          </p:cNvPr>
          <p:cNvCxnSpPr/>
          <p:nvPr/>
        </p:nvCxnSpPr>
        <p:spPr>
          <a:xfrm>
            <a:off x="2055559" y="1865315"/>
            <a:ext cx="0" cy="257198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78" name="Image 77" descr="latex-image-1.pdf">
            <a:extLst>
              <a:ext uri="{FF2B5EF4-FFF2-40B4-BE49-F238E27FC236}">
                <a16:creationId xmlns:a16="http://schemas.microsoft.com/office/drawing/2014/main" id="{7E53A02D-AD1E-904C-A860-4E232F4F1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0" r="15547"/>
          <a:stretch/>
        </p:blipFill>
        <p:spPr>
          <a:xfrm>
            <a:off x="1667429" y="1524804"/>
            <a:ext cx="180176" cy="234950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8925E439-6A93-1C4F-9B01-0E0F14813EA4}"/>
              </a:ext>
            </a:extLst>
          </p:cNvPr>
          <p:cNvSpPr txBox="1"/>
          <p:nvPr/>
        </p:nvSpPr>
        <p:spPr>
          <a:xfrm>
            <a:off x="790431" y="3326017"/>
            <a:ext cx="3034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err="1">
                <a:solidFill>
                  <a:prstClr val="black"/>
                </a:solidFill>
                <a:latin typeface="Calibri"/>
              </a:rPr>
              <a:t>Experimental</a:t>
            </a:r>
            <a:r>
              <a:rPr lang="fr-FR" sz="2000" b="1">
                <a:solidFill>
                  <a:prstClr val="black"/>
                </a:solidFill>
                <a:latin typeface="Calibri"/>
              </a:rPr>
              <a:t> observations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C22368A-162A-CA4E-AA63-73EFBCB7EFFC}"/>
              </a:ext>
            </a:extLst>
          </p:cNvPr>
          <p:cNvSpPr txBox="1"/>
          <p:nvPr/>
        </p:nvSpPr>
        <p:spPr>
          <a:xfrm>
            <a:off x="1428638" y="3747651"/>
            <a:ext cx="118494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fr-FR" sz="2400" b="1" err="1">
                <a:solidFill>
                  <a:prstClr val="black"/>
                </a:solidFill>
                <a:latin typeface="Calibri"/>
              </a:rPr>
              <a:t>T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T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T</a:t>
            </a:r>
            <a:endParaRPr lang="fr-FR" sz="2400" b="1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fr-FR" sz="2400" b="1">
                <a:solidFill>
                  <a:prstClr val="black"/>
                </a:solidFill>
                <a:latin typeface="Calibri"/>
              </a:rPr>
              <a:t>F F F</a:t>
            </a:r>
          </a:p>
          <a:p>
            <a:pPr marL="457200" indent="-457200">
              <a:buFontTx/>
              <a:buAutoNum type="arabicPeriod"/>
            </a:pPr>
            <a:r>
              <a:rPr lang="fr-FR" sz="2400" b="1" err="1">
                <a:solidFill>
                  <a:prstClr val="black"/>
                </a:solidFill>
                <a:latin typeface="Calibri"/>
              </a:rPr>
              <a:t>T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T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F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389C3AAD-C678-BC49-88FA-9CCE42C02480}"/>
              </a:ext>
            </a:extLst>
          </p:cNvPr>
          <p:cNvSpPr txBox="1"/>
          <p:nvPr/>
        </p:nvSpPr>
        <p:spPr>
          <a:xfrm>
            <a:off x="374062" y="5078179"/>
            <a:ext cx="8315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By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making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experimental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observations,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update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probabilities</a:t>
            </a:r>
            <a:endParaRPr lang="fr-FR" sz="240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By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going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infinity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,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approximate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the real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probabilities</a:t>
            </a:r>
            <a:endParaRPr lang="fr-FR" sz="24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68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3" grpId="0"/>
      <p:bldP spid="75" grpId="0"/>
      <p:bldP spid="76" grpId="0"/>
      <p:bldP spid="79" grpId="0"/>
      <p:bldP spid="80" grpId="0"/>
      <p:bldP spid="8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Joint </a:t>
            </a:r>
            <a:r>
              <a:rPr lang="fr-FR" dirty="0" err="1"/>
              <a:t>probability</a:t>
            </a:r>
            <a:r>
              <a:rPr lang="fr-FR" dirty="0"/>
              <a:t> table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83" name="Ellipse 82">
            <a:extLst>
              <a:ext uri="{FF2B5EF4-FFF2-40B4-BE49-F238E27FC236}">
                <a16:creationId xmlns:a16="http://schemas.microsoft.com/office/drawing/2014/main" id="{2C7FA1B7-428D-D343-B8CE-7131254268A5}"/>
              </a:ext>
            </a:extLst>
          </p:cNvPr>
          <p:cNvSpPr/>
          <p:nvPr/>
        </p:nvSpPr>
        <p:spPr>
          <a:xfrm>
            <a:off x="3453469" y="2290356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91E8E041-67BD-F44A-AD16-E79C2FBEB8C4}"/>
              </a:ext>
            </a:extLst>
          </p:cNvPr>
          <p:cNvSpPr/>
          <p:nvPr/>
        </p:nvSpPr>
        <p:spPr>
          <a:xfrm>
            <a:off x="4819425" y="2290356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1E3DD91-286D-D04C-9CDA-978C22ED7E57}"/>
              </a:ext>
            </a:extLst>
          </p:cNvPr>
          <p:cNvSpPr/>
          <p:nvPr/>
        </p:nvSpPr>
        <p:spPr>
          <a:xfrm>
            <a:off x="4091853" y="3102155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F8F12951-8414-BE46-9CDE-DCD4CA6F2B74}"/>
              </a:ext>
            </a:extLst>
          </p:cNvPr>
          <p:cNvCxnSpPr>
            <a:stCxn id="83" idx="5"/>
            <a:endCxn id="85" idx="1"/>
          </p:cNvCxnSpPr>
          <p:nvPr/>
        </p:nvCxnSpPr>
        <p:spPr>
          <a:xfrm>
            <a:off x="3923208" y="2772139"/>
            <a:ext cx="249240" cy="4126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8B1C26B8-0D15-5E41-9DAA-B6F52F6F1F51}"/>
              </a:ext>
            </a:extLst>
          </p:cNvPr>
          <p:cNvCxnSpPr>
            <a:stCxn id="84" idx="3"/>
            <a:endCxn id="85" idx="7"/>
          </p:cNvCxnSpPr>
          <p:nvPr/>
        </p:nvCxnSpPr>
        <p:spPr>
          <a:xfrm flipH="1">
            <a:off x="4561592" y="2772139"/>
            <a:ext cx="338428" cy="41267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F2690FC6-D3DE-C244-99A5-09DCE4078216}"/>
              </a:ext>
            </a:extLst>
          </p:cNvPr>
          <p:cNvSpPr txBox="1"/>
          <p:nvPr/>
        </p:nvSpPr>
        <p:spPr>
          <a:xfrm>
            <a:off x="633151" y="1118222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But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what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want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create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a 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model</a:t>
            </a:r>
          </a:p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So imagine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that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filled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in all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probabilities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tables</a:t>
            </a:r>
          </a:p>
        </p:txBody>
      </p:sp>
      <p:graphicFrame>
        <p:nvGraphicFramePr>
          <p:cNvPr id="89" name="Tableau 88">
            <a:extLst>
              <a:ext uri="{FF2B5EF4-FFF2-40B4-BE49-F238E27FC236}">
                <a16:creationId xmlns:a16="http://schemas.microsoft.com/office/drawing/2014/main" id="{13120188-8DD7-2A42-8C9C-D42586222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18766"/>
              </p:ext>
            </p:extLst>
          </p:nvPr>
        </p:nvGraphicFramePr>
        <p:xfrm>
          <a:off x="2517422" y="2418252"/>
          <a:ext cx="606778" cy="437445"/>
        </p:xfrm>
        <a:graphic>
          <a:graphicData uri="http://schemas.openxmlformats.org/drawingml/2006/table">
            <a:tbl>
              <a:tblPr firstRow="1" bandRow="1"/>
              <a:tblGrid>
                <a:gridCol w="606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0" name="Image 89" descr="latex-image-1.pdf">
            <a:extLst>
              <a:ext uri="{FF2B5EF4-FFF2-40B4-BE49-F238E27FC236}">
                <a16:creationId xmlns:a16="http://schemas.microsoft.com/office/drawing/2014/main" id="{761E69B1-9FA9-4F4D-B734-C8EA2EBD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5" y="2095462"/>
            <a:ext cx="520700" cy="234950"/>
          </a:xfrm>
          <a:prstGeom prst="rect">
            <a:avLst/>
          </a:prstGeom>
        </p:spPr>
      </p:pic>
      <p:graphicFrame>
        <p:nvGraphicFramePr>
          <p:cNvPr id="91" name="Tableau 90">
            <a:extLst>
              <a:ext uri="{FF2B5EF4-FFF2-40B4-BE49-F238E27FC236}">
                <a16:creationId xmlns:a16="http://schemas.microsoft.com/office/drawing/2014/main" id="{02918600-02D1-F142-98AC-FB4DCCBA6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006275"/>
              </p:ext>
            </p:extLst>
          </p:nvPr>
        </p:nvGraphicFramePr>
        <p:xfrm>
          <a:off x="5141197" y="3880665"/>
          <a:ext cx="1536357" cy="1463040"/>
        </p:xfrm>
        <a:graphic>
          <a:graphicData uri="http://schemas.openxmlformats.org/drawingml/2006/table">
            <a:tbl>
              <a:tblPr firstRow="1" bandRow="1"/>
              <a:tblGrid>
                <a:gridCol w="51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err="1"/>
                        <a:t>T</a:t>
                      </a:r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err="1"/>
                        <a:t>T</a:t>
                      </a:r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 err="1"/>
                        <a:t>T</a:t>
                      </a:r>
                      <a:endParaRPr lang="fr-FR" b="1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fr-FR" b="1"/>
                        <a:t>F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" name="Image 91" descr="latex-image-1.pdf">
            <a:extLst>
              <a:ext uri="{FF2B5EF4-FFF2-40B4-BE49-F238E27FC236}">
                <a16:creationId xmlns:a16="http://schemas.microsoft.com/office/drawing/2014/main" id="{B7A9132A-C521-BF42-82FD-587F62BD3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23" y="3561049"/>
            <a:ext cx="533400" cy="234950"/>
          </a:xfrm>
          <a:prstGeom prst="rect">
            <a:avLst/>
          </a:prstGeom>
        </p:spPr>
      </p:pic>
      <p:pic>
        <p:nvPicPr>
          <p:cNvPr id="93" name="Image 92" descr="latex-image-1.pdf">
            <a:extLst>
              <a:ext uri="{FF2B5EF4-FFF2-40B4-BE49-F238E27FC236}">
                <a16:creationId xmlns:a16="http://schemas.microsoft.com/office/drawing/2014/main" id="{8E669055-4D29-3E49-BEB3-9AE04D0A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12" y="3599389"/>
            <a:ext cx="181852" cy="168382"/>
          </a:xfrm>
          <a:prstGeom prst="rect">
            <a:avLst/>
          </a:prstGeom>
        </p:spPr>
      </p:pic>
      <p:pic>
        <p:nvPicPr>
          <p:cNvPr id="94" name="Image 93" descr="latex-image-1.pdf">
            <a:extLst>
              <a:ext uri="{FF2B5EF4-FFF2-40B4-BE49-F238E27FC236}">
                <a16:creationId xmlns:a16="http://schemas.microsoft.com/office/drawing/2014/main" id="{17138F31-67DA-7B41-B582-52CBFCD7A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937" y="3599389"/>
            <a:ext cx="168852" cy="168852"/>
          </a:xfrm>
          <a:prstGeom prst="rect">
            <a:avLst/>
          </a:prstGeom>
        </p:spPr>
      </p:pic>
      <p:graphicFrame>
        <p:nvGraphicFramePr>
          <p:cNvPr id="95" name="Tableau 94">
            <a:extLst>
              <a:ext uri="{FF2B5EF4-FFF2-40B4-BE49-F238E27FC236}">
                <a16:creationId xmlns:a16="http://schemas.microsoft.com/office/drawing/2014/main" id="{049B134A-5EB0-D446-B231-B0C04482F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069412"/>
              </p:ext>
            </p:extLst>
          </p:nvPr>
        </p:nvGraphicFramePr>
        <p:xfrm>
          <a:off x="5685984" y="2418252"/>
          <a:ext cx="606778" cy="437445"/>
        </p:xfrm>
        <a:graphic>
          <a:graphicData uri="http://schemas.openxmlformats.org/drawingml/2006/table">
            <a:tbl>
              <a:tblPr firstRow="1" bandRow="1"/>
              <a:tblGrid>
                <a:gridCol w="606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fr-FR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" name="ZoneTexte 95">
            <a:extLst>
              <a:ext uri="{FF2B5EF4-FFF2-40B4-BE49-F238E27FC236}">
                <a16:creationId xmlns:a16="http://schemas.microsoft.com/office/drawing/2014/main" id="{2A2180E4-A2A0-CE45-8541-03D42721EE90}"/>
              </a:ext>
            </a:extLst>
          </p:cNvPr>
          <p:cNvSpPr txBox="1"/>
          <p:nvPr/>
        </p:nvSpPr>
        <p:spPr>
          <a:xfrm>
            <a:off x="1765293" y="3171521"/>
            <a:ext cx="1427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>
                <a:solidFill>
                  <a:srgbClr val="FF0000"/>
                </a:solidFill>
                <a:latin typeface="Calibri"/>
              </a:rPr>
              <a:t>FLIP COIN</a:t>
            </a:r>
          </a:p>
          <a:p>
            <a:pPr algn="ctr"/>
            <a:r>
              <a:rPr lang="fr-FR" sz="2400" b="1">
                <a:solidFill>
                  <a:srgbClr val="FF0000"/>
                </a:solidFill>
                <a:latin typeface="Calibri"/>
              </a:rPr>
              <a:t>[</a:t>
            </a:r>
            <a:r>
              <a:rPr lang="fr-FR" sz="2400" b="1" err="1">
                <a:solidFill>
                  <a:srgbClr val="FF0000"/>
                </a:solidFill>
                <a:latin typeface="Calibri"/>
              </a:rPr>
              <a:t>T</a:t>
            </a:r>
            <a:r>
              <a:rPr lang="fr-FR" sz="2400" b="1">
                <a:solidFill>
                  <a:srgbClr val="FF0000"/>
                </a:solidFill>
                <a:latin typeface="Calibri"/>
              </a:rPr>
              <a:t>]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D280D368-17BC-5E47-BD6E-49FF91724BBA}"/>
              </a:ext>
            </a:extLst>
          </p:cNvPr>
          <p:cNvSpPr txBox="1"/>
          <p:nvPr/>
        </p:nvSpPr>
        <p:spPr>
          <a:xfrm>
            <a:off x="6663444" y="2380877"/>
            <a:ext cx="1427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>
                <a:solidFill>
                  <a:srgbClr val="FF0000"/>
                </a:solidFill>
                <a:latin typeface="Calibri"/>
              </a:rPr>
              <a:t>FLIP COIN</a:t>
            </a:r>
          </a:p>
          <a:p>
            <a:pPr algn="ctr"/>
            <a:r>
              <a:rPr lang="fr-FR" sz="2400" b="1">
                <a:solidFill>
                  <a:srgbClr val="FF0000"/>
                </a:solidFill>
                <a:latin typeface="Calibri"/>
              </a:rPr>
              <a:t>[F]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669D63A-AC9D-7346-902C-9C58B8B55C89}"/>
              </a:ext>
            </a:extLst>
          </p:cNvPr>
          <p:cNvSpPr txBox="1"/>
          <p:nvPr/>
        </p:nvSpPr>
        <p:spPr>
          <a:xfrm>
            <a:off x="7201644" y="4212127"/>
            <a:ext cx="142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solidFill>
                  <a:srgbClr val="FF0000"/>
                </a:solidFill>
                <a:latin typeface="Calibri"/>
              </a:rPr>
              <a:t>FLIP COIN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4B8B17A5-5047-7646-87BB-33C7EC0CCB8F}"/>
              </a:ext>
            </a:extLst>
          </p:cNvPr>
          <p:cNvCxnSpPr/>
          <p:nvPr/>
        </p:nvCxnSpPr>
        <p:spPr>
          <a:xfrm flipH="1">
            <a:off x="6420859" y="4455411"/>
            <a:ext cx="716201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073EA48-E64B-3C4A-91E6-6B48668657B2}"/>
              </a:ext>
            </a:extLst>
          </p:cNvPr>
          <p:cNvCxnSpPr/>
          <p:nvPr/>
        </p:nvCxnSpPr>
        <p:spPr>
          <a:xfrm flipH="1">
            <a:off x="5924789" y="2606104"/>
            <a:ext cx="716201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939DC6E0-2566-3043-9F60-505F29AD34B6}"/>
              </a:ext>
            </a:extLst>
          </p:cNvPr>
          <p:cNvCxnSpPr/>
          <p:nvPr/>
        </p:nvCxnSpPr>
        <p:spPr>
          <a:xfrm flipV="1">
            <a:off x="2834536" y="2652617"/>
            <a:ext cx="1" cy="44953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02" name="Image 101" descr="latex-image-1.pdf">
            <a:extLst>
              <a:ext uri="{FF2B5EF4-FFF2-40B4-BE49-F238E27FC236}">
                <a16:creationId xmlns:a16="http://schemas.microsoft.com/office/drawing/2014/main" id="{F8254363-780D-344A-861D-D83BD6149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09" y="2095462"/>
            <a:ext cx="479916" cy="221961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1A32015D-F5D9-D144-85C7-01A4B93556D7}"/>
              </a:ext>
            </a:extLst>
          </p:cNvPr>
          <p:cNvSpPr txBox="1"/>
          <p:nvPr/>
        </p:nvSpPr>
        <p:spPr>
          <a:xfrm>
            <a:off x="729050" y="5344427"/>
            <a:ext cx="636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So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here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have an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experimental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trial</a:t>
            </a:r>
          </a:p>
          <a:p>
            <a:pPr marL="285750" indent="-285750">
              <a:buFont typeface="Arial"/>
              <a:buChar char="•"/>
            </a:pPr>
            <a:r>
              <a:rPr lang="fr-FR" sz="2400">
                <a:solidFill>
                  <a:prstClr val="black"/>
                </a:solidFill>
                <a:latin typeface="Calibri"/>
              </a:rPr>
              <a:t>But of course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this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depends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if the model </a:t>
            </a:r>
            <a:r>
              <a:rPr lang="fr-FR" sz="2400" b="1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 right</a:t>
            </a:r>
            <a:endParaRPr lang="fr-FR" sz="24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5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Naïve Bayes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D17F366D-7C02-104D-9307-25B0D24EB4DF}"/>
              </a:ext>
            </a:extLst>
          </p:cNvPr>
          <p:cNvSpPr txBox="1"/>
          <p:nvPr/>
        </p:nvSpPr>
        <p:spPr>
          <a:xfrm>
            <a:off x="1043828" y="1327530"/>
            <a:ext cx="301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prstClr val="black"/>
                </a:solidFill>
                <a:latin typeface="Calibri"/>
              </a:rPr>
              <a:t>You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start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with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a model</a:t>
            </a: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61A292DD-9DDB-9B4F-9936-930B437055D6}"/>
              </a:ext>
            </a:extLst>
          </p:cNvPr>
          <p:cNvSpPr/>
          <p:nvPr/>
        </p:nvSpPr>
        <p:spPr>
          <a:xfrm>
            <a:off x="1362997" y="2085492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E86011D-DCBE-F047-ABDE-FC8088B8A643}"/>
              </a:ext>
            </a:extLst>
          </p:cNvPr>
          <p:cNvSpPr/>
          <p:nvPr/>
        </p:nvSpPr>
        <p:spPr>
          <a:xfrm>
            <a:off x="2728953" y="2085492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16A0997-39FA-4E48-BDF0-2A7F6BFB5373}"/>
              </a:ext>
            </a:extLst>
          </p:cNvPr>
          <p:cNvSpPr/>
          <p:nvPr/>
        </p:nvSpPr>
        <p:spPr>
          <a:xfrm>
            <a:off x="2051620" y="2802339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32AAF05B-F188-FE4A-8AA8-25796326D0C8}"/>
              </a:ext>
            </a:extLst>
          </p:cNvPr>
          <p:cNvCxnSpPr>
            <a:stCxn id="46" idx="5"/>
            <a:endCxn id="48" idx="1"/>
          </p:cNvCxnSpPr>
          <p:nvPr/>
        </p:nvCxnSpPr>
        <p:spPr>
          <a:xfrm>
            <a:off x="1832736" y="2567275"/>
            <a:ext cx="29947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EC808A1E-DE59-6347-99DF-50603C33CB7C}"/>
              </a:ext>
            </a:extLst>
          </p:cNvPr>
          <p:cNvCxnSpPr>
            <a:stCxn id="47" idx="3"/>
            <a:endCxn id="48" idx="7"/>
          </p:cNvCxnSpPr>
          <p:nvPr/>
        </p:nvCxnSpPr>
        <p:spPr>
          <a:xfrm flipH="1">
            <a:off x="2521359" y="2567275"/>
            <a:ext cx="288189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Ellipse 50">
            <a:extLst>
              <a:ext uri="{FF2B5EF4-FFF2-40B4-BE49-F238E27FC236}">
                <a16:creationId xmlns:a16="http://schemas.microsoft.com/office/drawing/2014/main" id="{36741CA2-3C9C-4F4F-BA92-EF36F594AA61}"/>
              </a:ext>
            </a:extLst>
          </p:cNvPr>
          <p:cNvSpPr/>
          <p:nvPr/>
        </p:nvSpPr>
        <p:spPr>
          <a:xfrm>
            <a:off x="2051620" y="366029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AA9D1C1-0E80-7D4C-A49D-2A9C0E35C558}"/>
              </a:ext>
            </a:extLst>
          </p:cNvPr>
          <p:cNvSpPr/>
          <p:nvPr/>
        </p:nvSpPr>
        <p:spPr>
          <a:xfrm>
            <a:off x="3389353" y="2802339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fr-FR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34905AFD-D557-8943-8820-C85FDDFAE61F}"/>
              </a:ext>
            </a:extLst>
          </p:cNvPr>
          <p:cNvCxnSpPr>
            <a:stCxn id="47" idx="5"/>
            <a:endCxn id="52" idx="1"/>
          </p:cNvCxnSpPr>
          <p:nvPr/>
        </p:nvCxnSpPr>
        <p:spPr>
          <a:xfrm>
            <a:off x="3198692" y="2567275"/>
            <a:ext cx="271256" cy="3177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2BD1550-0327-1F49-8DA8-BD87E4414646}"/>
              </a:ext>
            </a:extLst>
          </p:cNvPr>
          <p:cNvCxnSpPr>
            <a:stCxn id="48" idx="4"/>
            <a:endCxn id="51" idx="0"/>
          </p:cNvCxnSpPr>
          <p:nvPr/>
        </p:nvCxnSpPr>
        <p:spPr>
          <a:xfrm>
            <a:off x="2326787" y="3366783"/>
            <a:ext cx="0" cy="29351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91B2B3E3-B4FE-A14E-B135-DACB35793C84}"/>
              </a:ext>
            </a:extLst>
          </p:cNvPr>
          <p:cNvSpPr txBox="1"/>
          <p:nvPr/>
        </p:nvSpPr>
        <p:spPr>
          <a:xfrm>
            <a:off x="5045817" y="1096698"/>
            <a:ext cx="281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prstClr val="black"/>
                </a:solidFill>
                <a:latin typeface="Calibri"/>
              </a:rPr>
              <a:t>But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someone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says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you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got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it</a:t>
            </a:r>
            <a:r>
              <a:rPr lang="fr-FR" sz="2400">
                <a:solidFill>
                  <a:prstClr val="black"/>
                </a:solidFill>
                <a:latin typeface="Calibri"/>
              </a:rPr>
              <a:t> all </a:t>
            </a:r>
            <a:r>
              <a:rPr lang="fr-FR" sz="2400" err="1">
                <a:solidFill>
                  <a:prstClr val="black"/>
                </a:solidFill>
                <a:latin typeface="Calibri"/>
              </a:rPr>
              <a:t>wrong</a:t>
            </a:r>
            <a:endParaRPr lang="fr-FR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2BFA4BE8-9C9B-DB40-8B55-47A3140859AB}"/>
              </a:ext>
            </a:extLst>
          </p:cNvPr>
          <p:cNvSpPr/>
          <p:nvPr/>
        </p:nvSpPr>
        <p:spPr>
          <a:xfrm>
            <a:off x="5702665" y="2085492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6A90B65D-9BB0-384F-9201-D848D2DF88D1}"/>
              </a:ext>
            </a:extLst>
          </p:cNvPr>
          <p:cNvSpPr/>
          <p:nvPr/>
        </p:nvSpPr>
        <p:spPr>
          <a:xfrm>
            <a:off x="6595005" y="2085492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FAC2298A-231B-C240-B1B4-786AB68DF907}"/>
              </a:ext>
            </a:extLst>
          </p:cNvPr>
          <p:cNvSpPr/>
          <p:nvPr/>
        </p:nvSpPr>
        <p:spPr>
          <a:xfrm>
            <a:off x="5702392" y="295300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B08D4C0-27ED-4F47-B7A5-7ED63FD107C5}"/>
              </a:ext>
            </a:extLst>
          </p:cNvPr>
          <p:cNvCxnSpPr>
            <a:stCxn id="56" idx="4"/>
            <a:endCxn id="58" idx="0"/>
          </p:cNvCxnSpPr>
          <p:nvPr/>
        </p:nvCxnSpPr>
        <p:spPr>
          <a:xfrm flipH="1">
            <a:off x="5977559" y="2649936"/>
            <a:ext cx="273" cy="30307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E066F20C-FD1C-C64D-A1DB-AC7370F4BB62}"/>
              </a:ext>
            </a:extLst>
          </p:cNvPr>
          <p:cNvSpPr/>
          <p:nvPr/>
        </p:nvSpPr>
        <p:spPr>
          <a:xfrm>
            <a:off x="5702392" y="3810965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338D23-FF6D-4C46-9D13-8661CC74D69E}"/>
              </a:ext>
            </a:extLst>
          </p:cNvPr>
          <p:cNvSpPr/>
          <p:nvPr/>
        </p:nvSpPr>
        <p:spPr>
          <a:xfrm>
            <a:off x="6574728" y="2953007"/>
            <a:ext cx="550334" cy="564444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endParaRPr kumimoji="0" lang="fr-FR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13F9E7FF-1292-D248-B223-F783B3E16354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 flipH="1">
            <a:off x="6849895" y="2649936"/>
            <a:ext cx="20277" cy="30307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2A1E8115-D57E-E740-BFA7-276539EFAA02}"/>
              </a:ext>
            </a:extLst>
          </p:cNvPr>
          <p:cNvCxnSpPr>
            <a:stCxn id="58" idx="4"/>
            <a:endCxn id="60" idx="0"/>
          </p:cNvCxnSpPr>
          <p:nvPr/>
        </p:nvCxnSpPr>
        <p:spPr>
          <a:xfrm>
            <a:off x="5977559" y="3517451"/>
            <a:ext cx="0" cy="29351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2E96F4AC-20C1-5F44-BB78-9AA6874D8CE2}"/>
              </a:ext>
            </a:extLst>
          </p:cNvPr>
          <p:cNvSpPr txBox="1"/>
          <p:nvPr/>
        </p:nvSpPr>
        <p:spPr>
          <a:xfrm>
            <a:off x="978899" y="4624278"/>
            <a:ext cx="68788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800">
                <a:solidFill>
                  <a:prstClr val="black"/>
                </a:solidFill>
                <a:latin typeface="Calibri"/>
              </a:rPr>
              <a:t>So how </a:t>
            </a:r>
            <a:r>
              <a:rPr lang="fr-FR" sz="2800" err="1">
                <a:solidFill>
                  <a:prstClr val="black"/>
                </a:solidFill>
                <a:latin typeface="Calibri"/>
              </a:rPr>
              <a:t>could</a:t>
            </a:r>
            <a:r>
              <a:rPr lang="fr-FR" sz="28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80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8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800" err="1">
                <a:solidFill>
                  <a:prstClr val="black"/>
                </a:solidFill>
                <a:latin typeface="Calibri"/>
              </a:rPr>
              <a:t>decide</a:t>
            </a:r>
            <a:r>
              <a:rPr lang="fr-FR" sz="280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800" err="1">
                <a:solidFill>
                  <a:prstClr val="black"/>
                </a:solidFill>
                <a:latin typeface="Calibri"/>
              </a:rPr>
              <a:t>which</a:t>
            </a:r>
            <a:r>
              <a:rPr lang="fr-FR" sz="2800">
                <a:solidFill>
                  <a:prstClr val="black"/>
                </a:solidFill>
                <a:latin typeface="Calibri"/>
              </a:rPr>
              <a:t> one </a:t>
            </a:r>
            <a:r>
              <a:rPr lang="fr-FR" sz="280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800">
                <a:solidFill>
                  <a:prstClr val="black"/>
                </a:solidFill>
                <a:latin typeface="Calibri"/>
              </a:rPr>
              <a:t> right ?</a:t>
            </a:r>
          </a:p>
          <a:p>
            <a:pPr marL="285750" indent="-285750">
              <a:buFont typeface="Arial"/>
              <a:buChar char="•"/>
            </a:pPr>
            <a:r>
              <a:rPr lang="fr-FR" sz="2800">
                <a:solidFill>
                  <a:prstClr val="black"/>
                </a:solidFill>
                <a:latin typeface="Calibri"/>
              </a:rPr>
              <a:t>World of </a:t>
            </a:r>
            <a:r>
              <a:rPr lang="fr-FR" sz="2800" b="1">
                <a:solidFill>
                  <a:prstClr val="black"/>
                </a:solidFill>
                <a:latin typeface="Calibri"/>
              </a:rPr>
              <a:t>naïve Bayes </a:t>
            </a:r>
            <a:r>
              <a:rPr lang="fr-FR" sz="2800" b="1" err="1">
                <a:solidFill>
                  <a:prstClr val="black"/>
                </a:solidFill>
                <a:latin typeface="Calibri"/>
              </a:rPr>
              <a:t>inference</a:t>
            </a:r>
            <a:endParaRPr lang="fr-FR" sz="2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82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7" grpId="0" animBg="1"/>
      <p:bldP spid="58" grpId="0" animBg="1"/>
      <p:bldP spid="60" grpId="0" animBg="1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/>
              <a:t>Learning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31309" y="830969"/>
            <a:ext cx="8148814" cy="101565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about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probabilities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in machine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  <a:p>
            <a:pPr marL="285722" marR="0" lvl="0" indent="-28572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Supervised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inferring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function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from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labeled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training data</a:t>
            </a:r>
          </a:p>
          <a:p>
            <a:pPr marL="285722" marR="0" lvl="0" indent="-28572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Unsupervised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trying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find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hidden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structure in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unlabeled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data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3" name="Imag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4" y="2035978"/>
            <a:ext cx="1522588" cy="361126"/>
          </a:xfrm>
          <a:prstGeom prst="rect">
            <a:avLst/>
          </a:prstGeom>
        </p:spPr>
      </p:pic>
      <p:pic>
        <p:nvPicPr>
          <p:cNvPr id="9" name="Imag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84" y="2855183"/>
            <a:ext cx="1248270" cy="400389"/>
          </a:xfrm>
          <a:prstGeom prst="rect">
            <a:avLst/>
          </a:prstGeom>
        </p:spPr>
      </p:pic>
      <p:pic>
        <p:nvPicPr>
          <p:cNvPr id="10" name="Imag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15" y="2883404"/>
            <a:ext cx="1099068" cy="353723"/>
          </a:xfrm>
          <a:prstGeom prst="rect">
            <a:avLst/>
          </a:prstGeom>
        </p:spPr>
      </p:pic>
      <p:pic>
        <p:nvPicPr>
          <p:cNvPr id="11" name="Imag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795688"/>
            <a:ext cx="2492021" cy="43288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29050" y="2011528"/>
            <a:ext cx="3339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any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problem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0524" y="2414139"/>
            <a:ext cx="771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So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first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need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function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could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approximate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process</a:t>
            </a:r>
            <a:endParaRPr kumimoji="0" lang="fr-FR" sz="20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71138" y="3300318"/>
            <a:ext cx="771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need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evaluate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the « 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quality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 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of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approximation</a:t>
            </a:r>
            <a:endParaRPr kumimoji="0" lang="fr-FR" sz="20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224BFE9-4FF4-B04D-887B-1A10AF4455CC}"/>
              </a:ext>
            </a:extLst>
          </p:cNvPr>
          <p:cNvSpPr/>
          <p:nvPr/>
        </p:nvSpPr>
        <p:spPr bwMode="auto">
          <a:xfrm>
            <a:off x="2593407" y="4542070"/>
            <a:ext cx="1505674" cy="1420118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69562F5-5F83-C449-B51A-A2005F63981C}"/>
              </a:ext>
            </a:extLst>
          </p:cNvPr>
          <p:cNvSpPr/>
          <p:nvPr/>
        </p:nvSpPr>
        <p:spPr bwMode="auto">
          <a:xfrm>
            <a:off x="4775561" y="4542070"/>
            <a:ext cx="1505674" cy="1420118"/>
          </a:xfrm>
          <a:prstGeom prst="ellipse">
            <a:avLst/>
          </a:prstGeom>
          <a:solidFill>
            <a:srgbClr val="00B050">
              <a:alpha val="36078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24" name="Forme libre 23">
            <a:extLst>
              <a:ext uri="{FF2B5EF4-FFF2-40B4-BE49-F238E27FC236}">
                <a16:creationId xmlns:a16="http://schemas.microsoft.com/office/drawing/2014/main" id="{9D96EF48-7B9E-A44C-9F68-DB8F6C7C2EDA}"/>
              </a:ext>
            </a:extLst>
          </p:cNvPr>
          <p:cNvSpPr/>
          <p:nvPr/>
        </p:nvSpPr>
        <p:spPr bwMode="auto">
          <a:xfrm>
            <a:off x="3564163" y="4661447"/>
            <a:ext cx="1611742" cy="398947"/>
          </a:xfrm>
          <a:custGeom>
            <a:avLst/>
            <a:gdLst>
              <a:gd name="connsiteX0" fmla="*/ 0 w 2708365"/>
              <a:gd name="connsiteY0" fmla="*/ 1088583 h 1088583"/>
              <a:gd name="connsiteX1" fmla="*/ 975360 w 2708365"/>
              <a:gd name="connsiteY1" fmla="*/ 11 h 1088583"/>
              <a:gd name="connsiteX2" fmla="*/ 2708365 w 2708365"/>
              <a:gd name="connsiteY2" fmla="*/ 1071165 h 1088583"/>
              <a:gd name="connsiteX0" fmla="*/ 0 w 2708365"/>
              <a:gd name="connsiteY0" fmla="*/ 618397 h 618397"/>
              <a:gd name="connsiteX1" fmla="*/ 1515291 w 2708365"/>
              <a:gd name="connsiteY1" fmla="*/ 88 h 618397"/>
              <a:gd name="connsiteX2" fmla="*/ 2708365 w 2708365"/>
              <a:gd name="connsiteY2" fmla="*/ 600979 h 618397"/>
              <a:gd name="connsiteX0" fmla="*/ 0 w 2717073"/>
              <a:gd name="connsiteY0" fmla="*/ 618702 h 618702"/>
              <a:gd name="connsiteX1" fmla="*/ 1515291 w 2717073"/>
              <a:gd name="connsiteY1" fmla="*/ 393 h 618702"/>
              <a:gd name="connsiteX2" fmla="*/ 2717073 w 2717073"/>
              <a:gd name="connsiteY2" fmla="*/ 583867 h 618702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592270 h 592270"/>
              <a:gd name="connsiteX1" fmla="*/ 1358536 w 2717073"/>
              <a:gd name="connsiteY1" fmla="*/ 87 h 592270"/>
              <a:gd name="connsiteX2" fmla="*/ 2717073 w 2717073"/>
              <a:gd name="connsiteY2" fmla="*/ 557435 h 592270"/>
              <a:gd name="connsiteX0" fmla="*/ 0 w 2717073"/>
              <a:gd name="connsiteY0" fmla="*/ 592247 h 592247"/>
              <a:gd name="connsiteX1" fmla="*/ 1358536 w 2717073"/>
              <a:gd name="connsiteY1" fmla="*/ 64 h 592247"/>
              <a:gd name="connsiteX2" fmla="*/ 2717073 w 2717073"/>
              <a:gd name="connsiteY2" fmla="*/ 557412 h 592247"/>
              <a:gd name="connsiteX0" fmla="*/ 0 w 2717073"/>
              <a:gd name="connsiteY0" fmla="*/ 609653 h 609653"/>
              <a:gd name="connsiteX1" fmla="*/ 1445621 w 2717073"/>
              <a:gd name="connsiteY1" fmla="*/ 53 h 609653"/>
              <a:gd name="connsiteX2" fmla="*/ 2717073 w 2717073"/>
              <a:gd name="connsiteY2" fmla="*/ 574818 h 60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7073" h="609653">
                <a:moveTo>
                  <a:pt x="0" y="609653"/>
                </a:moveTo>
                <a:cubicBezTo>
                  <a:pt x="366486" y="110361"/>
                  <a:pt x="1097279" y="-2850"/>
                  <a:pt x="1445621" y="53"/>
                </a:cubicBezTo>
                <a:cubicBezTo>
                  <a:pt x="1793963" y="2956"/>
                  <a:pt x="2468153" y="299046"/>
                  <a:pt x="2717073" y="57481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0A2F0AC-8FAC-1445-96EF-B3C1B99F329D}"/>
              </a:ext>
            </a:extLst>
          </p:cNvPr>
          <p:cNvSpPr/>
          <p:nvPr/>
        </p:nvSpPr>
        <p:spPr bwMode="auto">
          <a:xfrm>
            <a:off x="3478730" y="5038376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EF5FB6C-5748-B64F-BF3E-A26B5C8A0C54}"/>
              </a:ext>
            </a:extLst>
          </p:cNvPr>
          <p:cNvSpPr/>
          <p:nvPr/>
        </p:nvSpPr>
        <p:spPr bwMode="auto">
          <a:xfrm>
            <a:off x="5175904" y="4997590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BA79CE9F-84C7-5A48-AF5A-862A2417E704}"/>
              </a:ext>
            </a:extLst>
          </p:cNvPr>
          <p:cNvSpPr/>
          <p:nvPr/>
        </p:nvSpPr>
        <p:spPr bwMode="auto">
          <a:xfrm flipV="1">
            <a:off x="3427201" y="5411540"/>
            <a:ext cx="2121820" cy="455666"/>
          </a:xfrm>
          <a:custGeom>
            <a:avLst/>
            <a:gdLst>
              <a:gd name="connsiteX0" fmla="*/ 0 w 2708365"/>
              <a:gd name="connsiteY0" fmla="*/ 1088583 h 1088583"/>
              <a:gd name="connsiteX1" fmla="*/ 975360 w 2708365"/>
              <a:gd name="connsiteY1" fmla="*/ 11 h 1088583"/>
              <a:gd name="connsiteX2" fmla="*/ 2708365 w 2708365"/>
              <a:gd name="connsiteY2" fmla="*/ 1071165 h 1088583"/>
              <a:gd name="connsiteX0" fmla="*/ 0 w 2708365"/>
              <a:gd name="connsiteY0" fmla="*/ 618397 h 618397"/>
              <a:gd name="connsiteX1" fmla="*/ 1515291 w 2708365"/>
              <a:gd name="connsiteY1" fmla="*/ 88 h 618397"/>
              <a:gd name="connsiteX2" fmla="*/ 2708365 w 2708365"/>
              <a:gd name="connsiteY2" fmla="*/ 600979 h 618397"/>
              <a:gd name="connsiteX0" fmla="*/ 0 w 2717073"/>
              <a:gd name="connsiteY0" fmla="*/ 618702 h 618702"/>
              <a:gd name="connsiteX1" fmla="*/ 1515291 w 2717073"/>
              <a:gd name="connsiteY1" fmla="*/ 393 h 618702"/>
              <a:gd name="connsiteX2" fmla="*/ 2717073 w 2717073"/>
              <a:gd name="connsiteY2" fmla="*/ 583867 h 618702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592270 h 592270"/>
              <a:gd name="connsiteX1" fmla="*/ 1358536 w 2717073"/>
              <a:gd name="connsiteY1" fmla="*/ 87 h 592270"/>
              <a:gd name="connsiteX2" fmla="*/ 2717073 w 2717073"/>
              <a:gd name="connsiteY2" fmla="*/ 557435 h 592270"/>
              <a:gd name="connsiteX0" fmla="*/ 0 w 2717073"/>
              <a:gd name="connsiteY0" fmla="*/ 592247 h 592247"/>
              <a:gd name="connsiteX1" fmla="*/ 1358536 w 2717073"/>
              <a:gd name="connsiteY1" fmla="*/ 64 h 592247"/>
              <a:gd name="connsiteX2" fmla="*/ 2717073 w 2717073"/>
              <a:gd name="connsiteY2" fmla="*/ 557412 h 592247"/>
              <a:gd name="connsiteX0" fmla="*/ 0 w 2717073"/>
              <a:gd name="connsiteY0" fmla="*/ 609653 h 609653"/>
              <a:gd name="connsiteX1" fmla="*/ 1445621 w 2717073"/>
              <a:gd name="connsiteY1" fmla="*/ 53 h 609653"/>
              <a:gd name="connsiteX2" fmla="*/ 2717073 w 2717073"/>
              <a:gd name="connsiteY2" fmla="*/ 574818 h 60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7073" h="609653">
                <a:moveTo>
                  <a:pt x="0" y="609653"/>
                </a:moveTo>
                <a:cubicBezTo>
                  <a:pt x="366486" y="110361"/>
                  <a:pt x="1097279" y="-2850"/>
                  <a:pt x="1445621" y="53"/>
                </a:cubicBezTo>
                <a:cubicBezTo>
                  <a:pt x="1793963" y="2956"/>
                  <a:pt x="2468153" y="299046"/>
                  <a:pt x="2717073" y="57481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412691-EA5C-CF46-9651-04840232F1C7}"/>
              </a:ext>
            </a:extLst>
          </p:cNvPr>
          <p:cNvSpPr/>
          <p:nvPr/>
        </p:nvSpPr>
        <p:spPr bwMode="auto">
          <a:xfrm>
            <a:off x="3356779" y="5348882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D07BF57-31D8-E447-A1BF-D7DE7A40BC44}"/>
              </a:ext>
            </a:extLst>
          </p:cNvPr>
          <p:cNvSpPr/>
          <p:nvPr/>
        </p:nvSpPr>
        <p:spPr bwMode="auto">
          <a:xfrm>
            <a:off x="5549021" y="5353630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30896E17-71BB-E44E-AEEC-93A3CD2FE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1336" y="4967451"/>
            <a:ext cx="359095" cy="22942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2C3A918-8B96-B34A-A1E8-20BC72EF1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826" y="5286545"/>
            <a:ext cx="339146" cy="22942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1BA56C9-B955-3541-B44D-C8729C5AC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929" y="5252129"/>
            <a:ext cx="339146" cy="23939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43F7CD6-DF1D-5145-9609-34C7754640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9473" y="4930265"/>
            <a:ext cx="359096" cy="23939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BB26B5A-EBD7-EA45-864E-B5AB9779E9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737" y="5261641"/>
            <a:ext cx="368300" cy="317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5D6598E-9B74-494B-B8C2-76AD7F832A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597" y="5232969"/>
            <a:ext cx="330200" cy="381000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65FF448-602E-C04F-962B-1B4F925A6A4F}"/>
              </a:ext>
            </a:extLst>
          </p:cNvPr>
          <p:cNvSpPr txBox="1"/>
          <p:nvPr/>
        </p:nvSpPr>
        <p:spPr>
          <a:xfrm>
            <a:off x="638560" y="4806090"/>
            <a:ext cx="1909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endParaRPr kumimoji="0" lang="fr-FR" sz="2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6148938-09BD-D34D-AC66-2EBAE23354A4}"/>
              </a:ext>
            </a:extLst>
          </p:cNvPr>
          <p:cNvSpPr txBox="1"/>
          <p:nvPr/>
        </p:nvSpPr>
        <p:spPr>
          <a:xfrm>
            <a:off x="6370055" y="480609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endParaRPr kumimoji="0" lang="fr-FR" sz="2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C3BD341-20DE-034B-BB66-D7A90FE9FC2A}"/>
              </a:ext>
            </a:extLst>
          </p:cNvPr>
          <p:cNvSpPr txBox="1"/>
          <p:nvPr/>
        </p:nvSpPr>
        <p:spPr>
          <a:xfrm>
            <a:off x="1347397" y="6136856"/>
            <a:ext cx="7015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How </a:t>
            </a: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model </a:t>
            </a: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uncertain</a:t>
            </a: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(or </a:t>
            </a: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creative</a:t>
            </a: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 </a:t>
            </a: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problems</a:t>
            </a: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4644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6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err="1"/>
              <a:t>Probability</a:t>
            </a:r>
            <a:r>
              <a:rPr lang="fr-FR"/>
              <a:t> - </a:t>
            </a:r>
            <a:r>
              <a:rPr lang="fr-FR" err="1"/>
              <a:t>terminology</a:t>
            </a:r>
            <a:endParaRPr lang="fr-FR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B12FFC-B597-964B-86B8-F1F8F5EDC0C0}"/>
              </a:ext>
            </a:extLst>
          </p:cNvPr>
          <p:cNvSpPr/>
          <p:nvPr/>
        </p:nvSpPr>
        <p:spPr>
          <a:xfrm>
            <a:off x="374062" y="801755"/>
            <a:ext cx="910404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err="1"/>
              <a:t>Experiment</a:t>
            </a:r>
            <a:r>
              <a:rPr lang="fr-FR"/>
              <a:t> (or </a:t>
            </a:r>
            <a:r>
              <a:rPr lang="fr-FR" i="1"/>
              <a:t>trial</a:t>
            </a:r>
            <a:r>
              <a:rPr lang="fr-FR"/>
              <a:t>)</a:t>
            </a:r>
          </a:p>
          <a:p>
            <a:r>
              <a:rPr lang="fr-FR"/>
              <a:t>Action </a:t>
            </a:r>
            <a:r>
              <a:rPr lang="fr-FR" err="1"/>
              <a:t>with</a:t>
            </a:r>
            <a:r>
              <a:rPr lang="fr-FR"/>
              <a:t> an </a:t>
            </a:r>
            <a:r>
              <a:rPr lang="fr-FR" err="1"/>
              <a:t>uncertain</a:t>
            </a:r>
            <a:r>
              <a:rPr lang="fr-FR"/>
              <a:t> </a:t>
            </a:r>
            <a:r>
              <a:rPr lang="fr-FR" err="1"/>
              <a:t>outcome</a:t>
            </a:r>
            <a:endParaRPr lang="fr-FR"/>
          </a:p>
          <a:p>
            <a:endParaRPr lang="fr-FR" sz="900" i="1"/>
          </a:p>
          <a:p>
            <a:r>
              <a:rPr lang="fr-FR" i="1" err="1"/>
              <a:t>Sample</a:t>
            </a:r>
            <a:r>
              <a:rPr lang="fr-FR" i="1"/>
              <a:t> </a:t>
            </a:r>
            <a:r>
              <a:rPr lang="fr-FR" i="1" err="1"/>
              <a:t>space</a:t>
            </a:r>
            <a:endParaRPr lang="fr-FR" i="1"/>
          </a:p>
          <a:p>
            <a:r>
              <a:rPr lang="fr-FR"/>
              <a:t>set of all possible </a:t>
            </a:r>
            <a:r>
              <a:rPr lang="fr-FR" err="1"/>
              <a:t>outcomes</a:t>
            </a:r>
            <a:r>
              <a:rPr lang="fr-FR"/>
              <a:t> of an </a:t>
            </a:r>
            <a:r>
              <a:rPr lang="fr-FR" err="1"/>
              <a:t>experiment</a:t>
            </a:r>
            <a:endParaRPr lang="fr-FR"/>
          </a:p>
          <a:p>
            <a:endParaRPr lang="fr-FR" sz="900" i="1"/>
          </a:p>
          <a:p>
            <a:r>
              <a:rPr lang="fr-FR" i="1" err="1"/>
              <a:t>Sample</a:t>
            </a:r>
            <a:r>
              <a:rPr lang="fr-FR" i="1"/>
              <a:t> point</a:t>
            </a:r>
          </a:p>
          <a:p>
            <a:r>
              <a:rPr lang="fr-FR"/>
              <a:t>a single possible </a:t>
            </a:r>
            <a:r>
              <a:rPr lang="fr-FR" err="1"/>
              <a:t>outcome</a:t>
            </a:r>
            <a:r>
              <a:rPr lang="fr-FR"/>
              <a:t> in the set</a:t>
            </a:r>
          </a:p>
          <a:p>
            <a:endParaRPr lang="fr-FR" sz="900" i="1"/>
          </a:p>
          <a:p>
            <a:r>
              <a:rPr lang="fr-FR" i="1"/>
              <a:t>Event</a:t>
            </a:r>
            <a:r>
              <a:rPr lang="fr-FR"/>
              <a:t> (or </a:t>
            </a:r>
            <a:r>
              <a:rPr lang="fr-FR" i="1" err="1"/>
              <a:t>sample</a:t>
            </a:r>
            <a:r>
              <a:rPr lang="fr-FR"/>
              <a:t>)</a:t>
            </a:r>
          </a:p>
          <a:p>
            <a:r>
              <a:rPr lang="fr-FR" err="1"/>
              <a:t>outcome</a:t>
            </a:r>
            <a:r>
              <a:rPr lang="fr-FR"/>
              <a:t> of single instance of an </a:t>
            </a:r>
            <a:r>
              <a:rPr lang="fr-FR" err="1"/>
              <a:t>experiment</a:t>
            </a:r>
            <a:r>
              <a:rPr lang="fr-FR"/>
              <a:t> </a:t>
            </a:r>
          </a:p>
          <a:p>
            <a:endParaRPr lang="fr-FR" i="1"/>
          </a:p>
          <a:p>
            <a:r>
              <a:rPr lang="fr-FR" i="1" err="1"/>
              <a:t>Probability</a:t>
            </a:r>
            <a:r>
              <a:rPr lang="fr-FR"/>
              <a:t>: value                        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indicates</a:t>
            </a:r>
            <a:r>
              <a:rPr lang="fr-FR"/>
              <a:t> the </a:t>
            </a:r>
            <a:r>
              <a:rPr lang="fr-FR" err="1"/>
              <a:t>likelihood</a:t>
            </a:r>
            <a:r>
              <a:rPr lang="fr-FR"/>
              <a:t> of a </a:t>
            </a:r>
            <a:r>
              <a:rPr lang="fr-FR" err="1"/>
              <a:t>particular</a:t>
            </a:r>
            <a:r>
              <a:rPr lang="fr-FR"/>
              <a:t> </a:t>
            </a:r>
            <a:r>
              <a:rPr lang="fr-FR" err="1"/>
              <a:t>event</a:t>
            </a:r>
            <a:r>
              <a:rPr lang="fr-FR"/>
              <a:t> 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sz="100"/>
          </a:p>
          <a:p>
            <a:r>
              <a:rPr lang="fr-FR"/>
              <a:t>                  : </a:t>
            </a:r>
            <a:r>
              <a:rPr lang="fr-FR" err="1"/>
              <a:t>event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impossible</a:t>
            </a:r>
          </a:p>
          <a:p>
            <a:r>
              <a:rPr lang="fr-FR"/>
              <a:t>                  : </a:t>
            </a:r>
            <a:r>
              <a:rPr lang="fr-FR" err="1"/>
              <a:t>event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inevitable</a:t>
            </a:r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BA8756-1ACE-BB43-A964-759D3EA1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60" y="4205377"/>
            <a:ext cx="6870023" cy="465572"/>
          </a:xfrm>
          <a:prstGeom prst="rect">
            <a:avLst/>
          </a:prstGeom>
        </p:spPr>
      </p:pic>
      <p:pic>
        <p:nvPicPr>
          <p:cNvPr id="14" name="Picture 2" descr="http://www.loyarburok.com/wp-content/uploads/2011/06/coin-flip.jpg">
            <a:extLst>
              <a:ext uri="{FF2B5EF4-FFF2-40B4-BE49-F238E27FC236}">
                <a16:creationId xmlns:a16="http://schemas.microsoft.com/office/drawing/2014/main" id="{BF9C7C8B-5BAF-1A40-A2EB-8D518581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5547" y="481647"/>
            <a:ext cx="1463949" cy="836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46383D-4ABE-F647-A9FD-9417EBB62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8" y="1531045"/>
            <a:ext cx="211946" cy="2384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234650-9ABC-004E-AA48-C8077CFA6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223" y="1659447"/>
            <a:ext cx="2394544" cy="2848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2D8F15-E61C-694C-BA41-65CDE50954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636" y="2191181"/>
            <a:ext cx="863111" cy="259861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B917416E-2A16-D747-A4FC-7F780A0FB6A4}"/>
              </a:ext>
            </a:extLst>
          </p:cNvPr>
          <p:cNvGrpSpPr/>
          <p:nvPr/>
        </p:nvGrpSpPr>
        <p:grpSpPr>
          <a:xfrm>
            <a:off x="5670457" y="2285587"/>
            <a:ext cx="2862939" cy="244217"/>
            <a:chOff x="5670457" y="2285587"/>
            <a:chExt cx="2862939" cy="24421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2346F49-57AF-544D-8066-55190E93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0457" y="2299271"/>
              <a:ext cx="1361586" cy="230533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6E521AB-A6FE-9341-B470-0EE13F80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5485" y="2285587"/>
              <a:ext cx="1187911" cy="223607"/>
            </a:xfrm>
            <a:prstGeom prst="rect">
              <a:avLst/>
            </a:prstGeom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25B054BD-0CBA-B04D-8072-757BCDEC6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8601" y="2913993"/>
            <a:ext cx="2761957" cy="28386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9065335-7485-9145-8FDE-89972970C2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2774" y="3727651"/>
            <a:ext cx="1409551" cy="28499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0E94E99B-F8C6-1E41-8A99-1F4919FAE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277" y="4858971"/>
            <a:ext cx="966398" cy="26291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0D60A1C-84F6-2649-9F8E-704081569C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307" y="5126171"/>
            <a:ext cx="959328" cy="26292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F02F176-8045-CC49-A13C-C90E209C9D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0716" y="4968342"/>
            <a:ext cx="1229850" cy="305399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7B600C4-7DFE-CC4F-AC61-664467AFE4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73468" y="4953536"/>
            <a:ext cx="1230114" cy="332221"/>
          </a:xfrm>
          <a:prstGeom prst="rect">
            <a:avLst/>
          </a:prstGeom>
        </p:spPr>
      </p:pic>
      <p:grpSp>
        <p:nvGrpSpPr>
          <p:cNvPr id="45" name="Groupe 44">
            <a:extLst>
              <a:ext uri="{FF2B5EF4-FFF2-40B4-BE49-F238E27FC236}">
                <a16:creationId xmlns:a16="http://schemas.microsoft.com/office/drawing/2014/main" id="{75D9A17F-9865-A447-BF60-1229410AA982}"/>
              </a:ext>
            </a:extLst>
          </p:cNvPr>
          <p:cNvGrpSpPr/>
          <p:nvPr/>
        </p:nvGrpSpPr>
        <p:grpSpPr>
          <a:xfrm>
            <a:off x="6324106" y="2743434"/>
            <a:ext cx="1750634" cy="668831"/>
            <a:chOff x="6324106" y="2743434"/>
            <a:chExt cx="1750634" cy="668831"/>
          </a:xfrm>
        </p:grpSpPr>
        <p:pic>
          <p:nvPicPr>
            <p:cNvPr id="15" name="Picture 212">
              <a:extLst>
                <a:ext uri="{FF2B5EF4-FFF2-40B4-BE49-F238E27FC236}">
                  <a16:creationId xmlns:a16="http://schemas.microsoft.com/office/drawing/2014/main" id="{5011155F-3158-514B-8F9F-D0B1B1F8F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971"/>
            <a:stretch>
              <a:fillRect/>
            </a:stretch>
          </p:blipFill>
          <p:spPr bwMode="auto">
            <a:xfrm>
              <a:off x="6324106" y="2833116"/>
              <a:ext cx="579476" cy="5791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3" name="Picture 212">
              <a:extLst>
                <a:ext uri="{FF2B5EF4-FFF2-40B4-BE49-F238E27FC236}">
                  <a16:creationId xmlns:a16="http://schemas.microsoft.com/office/drawing/2014/main" id="{26CDBC61-B43A-F541-B6FC-CF3BD6E37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9858"/>
            <a:stretch>
              <a:fillRect/>
            </a:stretch>
          </p:blipFill>
          <p:spPr bwMode="auto">
            <a:xfrm>
              <a:off x="7524546" y="2842318"/>
              <a:ext cx="550194" cy="5486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CE9CB50-82E2-B144-8C55-9B2201FCC4D3}"/>
                </a:ext>
              </a:extLst>
            </p:cNvPr>
            <p:cNvSpPr txBox="1"/>
            <p:nvPr/>
          </p:nvSpPr>
          <p:spPr>
            <a:xfrm flipH="1">
              <a:off x="6916347" y="2743434"/>
              <a:ext cx="4592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/>
                <a:t>…</a:t>
              </a:r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id="{68094D4A-7CFD-C248-949C-DD8C5CFB4923}"/>
              </a:ext>
            </a:extLst>
          </p:cNvPr>
          <p:cNvSpPr txBox="1"/>
          <p:nvPr/>
        </p:nvSpPr>
        <p:spPr>
          <a:xfrm flipH="1">
            <a:off x="1742006" y="5669019"/>
            <a:ext cx="5920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err="1">
                <a:solidFill>
                  <a:srgbClr val="FF0000"/>
                </a:solidFill>
              </a:rPr>
              <a:t>Allows</a:t>
            </a:r>
            <a:r>
              <a:rPr lang="fr-FR" sz="2000" b="1">
                <a:solidFill>
                  <a:srgbClr val="FF0000"/>
                </a:solidFill>
              </a:rPr>
              <a:t> to </a:t>
            </a:r>
            <a:r>
              <a:rPr lang="fr-FR" sz="2000" b="1" err="1">
                <a:solidFill>
                  <a:srgbClr val="FF0000"/>
                </a:solidFill>
              </a:rPr>
              <a:t>define</a:t>
            </a:r>
            <a:r>
              <a:rPr lang="fr-FR" sz="2000" b="1">
                <a:solidFill>
                  <a:srgbClr val="FF0000"/>
                </a:solidFill>
              </a:rPr>
              <a:t> the </a:t>
            </a:r>
            <a:r>
              <a:rPr lang="fr-FR" sz="2000" b="1" err="1">
                <a:solidFill>
                  <a:srgbClr val="FF0000"/>
                </a:solidFill>
              </a:rPr>
              <a:t>three</a:t>
            </a:r>
            <a:r>
              <a:rPr lang="fr-FR" sz="2000" b="1">
                <a:solidFill>
                  <a:srgbClr val="FF0000"/>
                </a:solidFill>
              </a:rPr>
              <a:t> </a:t>
            </a:r>
            <a:r>
              <a:rPr lang="fr-FR" sz="2000" b="1" err="1">
                <a:solidFill>
                  <a:srgbClr val="FF0000"/>
                </a:solidFill>
              </a:rPr>
              <a:t>axioms</a:t>
            </a:r>
            <a:r>
              <a:rPr lang="fr-FR" sz="2000" b="1">
                <a:solidFill>
                  <a:srgbClr val="FF0000"/>
                </a:solidFill>
              </a:rPr>
              <a:t> of </a:t>
            </a:r>
            <a:r>
              <a:rPr lang="fr-FR" sz="2000" b="1" err="1">
                <a:solidFill>
                  <a:srgbClr val="FF0000"/>
                </a:solidFill>
              </a:rPr>
              <a:t>probability</a:t>
            </a:r>
            <a:r>
              <a:rPr lang="fr-FR" sz="2000" b="1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85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0909" y="7795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err="1"/>
              <a:t>Probabilistic</a:t>
            </a:r>
            <a:r>
              <a:rPr lang="fr-FR"/>
              <a:t> machine </a:t>
            </a:r>
            <a:r>
              <a:rPr lang="fr-FR" err="1"/>
              <a:t>learning</a:t>
            </a:r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6500C0-E3C7-0D45-B258-C3DDFCB2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05" y="2815999"/>
            <a:ext cx="662975" cy="662975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9423DB39-A9CA-1B4A-A45C-672640B5F89E}"/>
              </a:ext>
            </a:extLst>
          </p:cNvPr>
          <p:cNvGrpSpPr/>
          <p:nvPr/>
        </p:nvGrpSpPr>
        <p:grpSpPr>
          <a:xfrm>
            <a:off x="5393704" y="3722525"/>
            <a:ext cx="662975" cy="662975"/>
            <a:chOff x="2835437" y="4523718"/>
            <a:chExt cx="740239" cy="740239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3F2399F-50B1-C948-BB02-CB598B126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437" y="4523718"/>
              <a:ext cx="740239" cy="740239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9021E1-3321-B044-90C9-0F0D5468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952" y="4767269"/>
              <a:ext cx="220716" cy="260846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C470314-D2B2-3340-9120-E9878D8CB05A}"/>
              </a:ext>
            </a:extLst>
          </p:cNvPr>
          <p:cNvGrpSpPr/>
          <p:nvPr/>
        </p:nvGrpSpPr>
        <p:grpSpPr>
          <a:xfrm>
            <a:off x="6326716" y="2818625"/>
            <a:ext cx="662975" cy="662975"/>
            <a:chOff x="4058562" y="3387463"/>
            <a:chExt cx="745016" cy="74501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8EE1A11-1D52-024C-ABDB-4C4F7E281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562" y="3387463"/>
              <a:ext cx="745016" cy="74501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3180CBF-9CE5-A548-99A2-AFC9B0E3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968" y="3599737"/>
              <a:ext cx="200205" cy="273964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738B16C-C0A2-9F43-AFC9-6E621240F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60" y="3623895"/>
            <a:ext cx="525924" cy="2948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D652622-18D6-104D-9054-256F9D0DE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82" y="3668687"/>
            <a:ext cx="3093233" cy="67427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F2E023D-8D7C-EC4A-82EF-AB3A25E2CD3B}"/>
              </a:ext>
            </a:extLst>
          </p:cNvPr>
          <p:cNvSpPr txBox="1"/>
          <p:nvPr/>
        </p:nvSpPr>
        <p:spPr>
          <a:xfrm>
            <a:off x="431309" y="830969"/>
            <a:ext cx="1681146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Consider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data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9495F44-0778-7C42-AB86-BFE3747F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534" y="869874"/>
            <a:ext cx="1227685" cy="3389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EDD4C63-535E-304C-B534-84F44976F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416" y="885873"/>
            <a:ext cx="956117" cy="25673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CFF5DB-105C-2C40-B04C-8DEBDA560C6C}"/>
              </a:ext>
            </a:extLst>
          </p:cNvPr>
          <p:cNvSpPr txBox="1"/>
          <p:nvPr/>
        </p:nvSpPr>
        <p:spPr>
          <a:xfrm>
            <a:off x="3059832" y="830968"/>
            <a:ext cx="2592677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following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distribution</a:t>
            </a:r>
          </a:p>
        </p:txBody>
      </p:sp>
      <p:sp>
        <p:nvSpPr>
          <p:cNvPr id="20" name="Rectangle à coins arrondis 19">
            <a:extLst>
              <a:ext uri="{FF2B5EF4-FFF2-40B4-BE49-F238E27FC236}">
                <a16:creationId xmlns:a16="http://schemas.microsoft.com/office/drawing/2014/main" id="{EAB9595D-68F1-354B-AEF1-50B0752A9738}"/>
              </a:ext>
            </a:extLst>
          </p:cNvPr>
          <p:cNvSpPr/>
          <p:nvPr/>
        </p:nvSpPr>
        <p:spPr bwMode="auto">
          <a:xfrm>
            <a:off x="623919" y="1403133"/>
            <a:ext cx="1563317" cy="1101095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213BF67-C4DE-2547-9489-CE46C1A8B3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5117" b="15552"/>
          <a:stretch/>
        </p:blipFill>
        <p:spPr>
          <a:xfrm>
            <a:off x="746649" y="1468461"/>
            <a:ext cx="1278671" cy="6601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ADBFA7-B354-3446-A390-C08F4CCBB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177" y="2194659"/>
            <a:ext cx="1279427" cy="25714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3A3357A-8A1C-BC45-AEE8-CD891292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2252" y="1282439"/>
            <a:ext cx="1446143" cy="133586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23754DA-174E-A34A-9AFC-5ED8DAD1A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3453" y="673244"/>
            <a:ext cx="1876670" cy="2560872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ABBFF9C-3569-7149-A220-16AA333369C0}"/>
              </a:ext>
            </a:extLst>
          </p:cNvPr>
          <p:cNvCxnSpPr>
            <a:endCxn id="27" idx="1"/>
          </p:cNvCxnSpPr>
          <p:nvPr/>
        </p:nvCxnSpPr>
        <p:spPr bwMode="auto">
          <a:xfrm>
            <a:off x="6452171" y="1953680"/>
            <a:ext cx="651282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35302DB-2985-A14D-A35C-7ECC1BC07D4C}"/>
              </a:ext>
            </a:extLst>
          </p:cNvPr>
          <p:cNvSpPr txBox="1"/>
          <p:nvPr/>
        </p:nvSpPr>
        <p:spPr>
          <a:xfrm>
            <a:off x="431309" y="2800211"/>
            <a:ext cx="4921135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Now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how to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(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discriminative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7D76939-11AF-F443-9250-C0209FA2FC65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5725192" y="3478974"/>
            <a:ext cx="1" cy="243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2FC9498-842F-2440-8E64-78A16CA87A0C}"/>
              </a:ext>
            </a:extLst>
          </p:cNvPr>
          <p:cNvCxnSpPr/>
          <p:nvPr/>
        </p:nvCxnSpPr>
        <p:spPr bwMode="auto">
          <a:xfrm flipH="1">
            <a:off x="5968519" y="3383807"/>
            <a:ext cx="488477" cy="421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2510FEBF-C248-DF42-8FAE-EB1D89C4F5D0}"/>
              </a:ext>
            </a:extLst>
          </p:cNvPr>
          <p:cNvSpPr txBox="1"/>
          <p:nvPr/>
        </p:nvSpPr>
        <p:spPr>
          <a:xfrm>
            <a:off x="431309" y="3200312"/>
            <a:ext cx="4545520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Looking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for the 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answer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     </a:t>
            </a:r>
            <a:r>
              <a:rPr kumimoji="0" lang="fr-FR" sz="20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given</a:t>
            </a:r>
            <a:r>
              <a:rPr kumimoji="0" lang="fr-FR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 input </a:t>
            </a:r>
            <a:endParaRPr kumimoji="0" lang="fr-FR" sz="20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7B07335-C480-A642-88A9-F1806A9A9A23}"/>
              </a:ext>
            </a:extLst>
          </p:cNvPr>
          <p:cNvSpPr txBox="1"/>
          <p:nvPr/>
        </p:nvSpPr>
        <p:spPr>
          <a:xfrm>
            <a:off x="2267373" y="1287781"/>
            <a:ext cx="2562348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Sampling</a:t>
            </a: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new </a:t>
            </a:r>
            <a:r>
              <a:rPr kumimoji="0" lang="fr-F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individuals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5D2F44-A6F7-E24C-8595-BAC963A7F3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9918" y="3342439"/>
            <a:ext cx="200376" cy="22900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A7518893-91DB-A249-8E0A-433BF7CF52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1870" y="3342439"/>
            <a:ext cx="209917" cy="162209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741C2FA-7977-7B41-A486-376A99FCC88C}"/>
              </a:ext>
            </a:extLst>
          </p:cNvPr>
          <p:cNvSpPr txBox="1"/>
          <p:nvPr/>
        </p:nvSpPr>
        <p:spPr>
          <a:xfrm>
            <a:off x="7343965" y="3584850"/>
            <a:ext cx="1378562" cy="64632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Why</a:t>
            </a:r>
            <a:r>
              <a:rPr kumimoji="0" lang="fr-FR" sz="3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C4EDD810-B08E-1E47-95EA-E1A8AF97A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9801" b="23899"/>
          <a:stretch/>
        </p:blipFill>
        <p:spPr>
          <a:xfrm>
            <a:off x="839673" y="4457556"/>
            <a:ext cx="3876162" cy="113079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D8E76E8-5998-194D-BAEE-60A8A25FEE7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1283" b="23899"/>
          <a:stretch/>
        </p:blipFill>
        <p:spPr>
          <a:xfrm>
            <a:off x="849947" y="5616818"/>
            <a:ext cx="3761744" cy="1130791"/>
          </a:xfrm>
          <a:prstGeom prst="rect">
            <a:avLst/>
          </a:prstGeom>
        </p:spPr>
      </p:pic>
      <p:cxnSp>
        <p:nvCxnSpPr>
          <p:cNvPr id="49" name="Connecteur en arc 48">
            <a:extLst>
              <a:ext uri="{FF2B5EF4-FFF2-40B4-BE49-F238E27FC236}">
                <a16:creationId xmlns:a16="http://schemas.microsoft.com/office/drawing/2014/main" id="{27A5A1F8-A3E3-5A4A-8FE6-578845E31B30}"/>
              </a:ext>
            </a:extLst>
          </p:cNvPr>
          <p:cNvCxnSpPr>
            <a:cxnSpLocks/>
            <a:stCxn id="45" idx="1"/>
            <a:endCxn id="46" idx="1"/>
          </p:cNvCxnSpPr>
          <p:nvPr/>
        </p:nvCxnSpPr>
        <p:spPr bwMode="auto">
          <a:xfrm rot="10800000" flipH="1" flipV="1">
            <a:off x="839673" y="5022952"/>
            <a:ext cx="10274" cy="1159262"/>
          </a:xfrm>
          <a:prstGeom prst="curvedConnector3">
            <a:avLst>
              <a:gd name="adj1" fmla="val -4025063"/>
            </a:avLst>
          </a:prstGeom>
          <a:solidFill>
            <a:schemeClr val="accent1"/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/>
          </a:ln>
          <a:effectLst/>
        </p:spPr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97720673-AB78-C247-AD49-362CEBC24F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9857" y="1713818"/>
            <a:ext cx="1462963" cy="249186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D3EAA7C-4DD3-4B42-848E-A3C95F4E8D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3574" y="2020300"/>
            <a:ext cx="1253896" cy="24917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F2028330-9668-1B4A-8FD1-EA407F4169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3634" y="2337746"/>
            <a:ext cx="1423560" cy="25362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A7949E06-36ED-764C-AC33-3D21AB5802E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5742" b="33388"/>
          <a:stretch/>
        </p:blipFill>
        <p:spPr>
          <a:xfrm>
            <a:off x="5004460" y="4447269"/>
            <a:ext cx="3485645" cy="2084904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8E7AF86-4540-8E45-B394-63DE8D7203BA}"/>
              </a:ext>
            </a:extLst>
          </p:cNvPr>
          <p:cNvSpPr txBox="1"/>
          <p:nvPr/>
        </p:nvSpPr>
        <p:spPr>
          <a:xfrm>
            <a:off x="7103453" y="5762953"/>
            <a:ext cx="1825031" cy="830989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Handling </a:t>
            </a:r>
            <a:r>
              <a:rPr kumimoji="0" lang="fr-FR" sz="2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uncertainty</a:t>
            </a:r>
            <a:endParaRPr kumimoji="0" lang="fr-FR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2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  <p:bldP spid="39" grpId="0"/>
      <p:bldP spid="40" grpId="0"/>
      <p:bldP spid="43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err="1"/>
              <a:t>Probability</a:t>
            </a:r>
            <a:r>
              <a:rPr lang="fr-FR"/>
              <a:t> - </a:t>
            </a:r>
            <a:r>
              <a:rPr lang="fr-FR" err="1"/>
              <a:t>terminology</a:t>
            </a:r>
            <a:endParaRPr lang="fr-FR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24" name="Rectangle à coins arrondis 23">
            <a:extLst>
              <a:ext uri="{FF2B5EF4-FFF2-40B4-BE49-F238E27FC236}">
                <a16:creationId xmlns:a16="http://schemas.microsoft.com/office/drawing/2014/main" id="{FCB89DAF-7607-3841-B97C-9A35C64A9B53}"/>
              </a:ext>
            </a:extLst>
          </p:cNvPr>
          <p:cNvSpPr/>
          <p:nvPr/>
        </p:nvSpPr>
        <p:spPr bwMode="auto">
          <a:xfrm>
            <a:off x="653412" y="1250988"/>
            <a:ext cx="7846154" cy="1352875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For </a:t>
            </a: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any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event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</a:p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Probability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of the </a:t>
            </a: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sample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space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</a:p>
          <a:p>
            <a:pPr marL="45720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For a set of disjoint </a:t>
            </a: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events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                          , </a:t>
            </a:r>
            <a:r>
              <a:rPr lang="fr-FR" sz="2000" i="1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we</a:t>
            </a:r>
            <a:r>
              <a:rPr lang="fr-FR" sz="2000" i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have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8558FEC-34B3-E045-8DE6-329831B3C23E}"/>
              </a:ext>
            </a:extLst>
          </p:cNvPr>
          <p:cNvSpPr txBox="1"/>
          <p:nvPr/>
        </p:nvSpPr>
        <p:spPr>
          <a:xfrm>
            <a:off x="374062" y="793298"/>
            <a:ext cx="3521713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three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axioms</a:t>
            </a:r>
            <a:r>
              <a:rPr kumimoji="0" lang="fr-F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of </a:t>
            </a:r>
            <a:r>
              <a:rPr kumimoji="0" lang="fr-FR" sz="20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probability</a:t>
            </a:r>
            <a:endParaRPr kumimoji="0" lang="fr-F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7B3A56-598C-FF46-83A7-202B29BA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95" y="1335600"/>
            <a:ext cx="2437895" cy="2928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42E86B-5873-874A-B498-3BF95B73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89" y="1691686"/>
            <a:ext cx="996997" cy="2692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5F4E44-AEF4-8D4B-ABE8-F20B30D6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812" y="2101767"/>
            <a:ext cx="1376792" cy="2027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217501E-AE7C-0944-9239-E6F369F6B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906" y="1884347"/>
            <a:ext cx="1876447" cy="58602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FB01061-C5DF-B944-AA56-9A2B43E5D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375" y="3123245"/>
            <a:ext cx="2254655" cy="47131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D5EC0BC-AF55-324C-A20F-69B424065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666" y="3075956"/>
            <a:ext cx="2343026" cy="51602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F31E233-C981-7544-87FC-FF71ED5FF36B}"/>
              </a:ext>
            </a:extLst>
          </p:cNvPr>
          <p:cNvSpPr txBox="1"/>
          <p:nvPr/>
        </p:nvSpPr>
        <p:spPr>
          <a:xfrm>
            <a:off x="566878" y="2678888"/>
            <a:ext cx="653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Going</a:t>
            </a:r>
            <a:r>
              <a:rPr lang="fr-FR"/>
              <a:t> back to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example</a:t>
            </a:r>
            <a:r>
              <a:rPr lang="fr-FR"/>
              <a:t> of coin </a:t>
            </a:r>
            <a:r>
              <a:rPr lang="fr-FR" err="1"/>
              <a:t>tossing</a:t>
            </a:r>
            <a:r>
              <a:rPr lang="fr-FR"/>
              <a:t>, </a:t>
            </a:r>
            <a:r>
              <a:rPr lang="fr-FR" err="1"/>
              <a:t>we</a:t>
            </a:r>
            <a:r>
              <a:rPr lang="fr-FR"/>
              <a:t> have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D70B77C-2AEA-574E-BA91-59F8BD6EF886}"/>
              </a:ext>
            </a:extLst>
          </p:cNvPr>
          <p:cNvSpPr txBox="1"/>
          <p:nvPr/>
        </p:nvSpPr>
        <p:spPr>
          <a:xfrm>
            <a:off x="566878" y="3751459"/>
            <a:ext cx="653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The </a:t>
            </a:r>
            <a:r>
              <a:rPr lang="fr-FR" err="1"/>
              <a:t>probability</a:t>
            </a:r>
            <a:r>
              <a:rPr lang="fr-FR"/>
              <a:t> of </a:t>
            </a:r>
            <a:r>
              <a:rPr lang="fr-FR" err="1"/>
              <a:t>having</a:t>
            </a:r>
            <a:r>
              <a:rPr lang="fr-FR"/>
              <a:t> </a:t>
            </a:r>
            <a:r>
              <a:rPr lang="fr-FR" err="1"/>
              <a:t>heads</a:t>
            </a:r>
            <a:r>
              <a:rPr lang="fr-FR"/>
              <a:t> </a:t>
            </a:r>
            <a:r>
              <a:rPr lang="fr-FR" b="1"/>
              <a:t>or </a:t>
            </a:r>
            <a:r>
              <a:rPr lang="fr-FR" err="1"/>
              <a:t>tails</a:t>
            </a:r>
            <a:r>
              <a:rPr lang="fr-FR"/>
              <a:t> </a:t>
            </a:r>
            <a:r>
              <a:rPr lang="fr-FR" err="1"/>
              <a:t>is</a:t>
            </a:r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5308273-88B7-5B4E-A766-659DBC746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1387" y="3824669"/>
            <a:ext cx="3871266" cy="24033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31DAE38-2514-D84F-A022-63430690A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772" y="4177257"/>
            <a:ext cx="5521881" cy="23592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8D1F899B-6AF4-2740-BBBA-302702BB6B83}"/>
              </a:ext>
            </a:extLst>
          </p:cNvPr>
          <p:cNvSpPr txBox="1"/>
          <p:nvPr/>
        </p:nvSpPr>
        <p:spPr>
          <a:xfrm>
            <a:off x="1671453" y="4109974"/>
            <a:ext cx="653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Note </a:t>
            </a:r>
            <a:r>
              <a:rPr lang="fr-FR" i="1" err="1"/>
              <a:t>also</a:t>
            </a:r>
            <a:r>
              <a:rPr lang="fr-FR" i="1"/>
              <a:t> </a:t>
            </a:r>
            <a:r>
              <a:rPr lang="fr-FR" i="1" err="1"/>
              <a:t>that</a:t>
            </a:r>
            <a:endParaRPr lang="fr-FR" i="1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F2D1049-198A-8C48-94BD-FB220346C540}"/>
              </a:ext>
            </a:extLst>
          </p:cNvPr>
          <p:cNvSpPr txBox="1"/>
          <p:nvPr/>
        </p:nvSpPr>
        <p:spPr>
          <a:xfrm>
            <a:off x="566878" y="4640478"/>
            <a:ext cx="653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The </a:t>
            </a:r>
            <a:r>
              <a:rPr lang="fr-FR" err="1"/>
              <a:t>probability</a:t>
            </a:r>
            <a:r>
              <a:rPr lang="fr-FR"/>
              <a:t> of </a:t>
            </a:r>
            <a:r>
              <a:rPr lang="fr-FR" err="1"/>
              <a:t>having</a:t>
            </a:r>
            <a:r>
              <a:rPr lang="fr-FR"/>
              <a:t> </a:t>
            </a:r>
            <a:r>
              <a:rPr lang="fr-FR" err="1"/>
              <a:t>heads</a:t>
            </a:r>
            <a:r>
              <a:rPr lang="fr-FR"/>
              <a:t> </a:t>
            </a:r>
            <a:r>
              <a:rPr lang="fr-FR" b="1"/>
              <a:t>and </a:t>
            </a:r>
            <a:r>
              <a:rPr lang="fr-FR" err="1"/>
              <a:t>tails</a:t>
            </a:r>
            <a:r>
              <a:rPr lang="fr-FR"/>
              <a:t> </a:t>
            </a:r>
            <a:r>
              <a:rPr lang="fr-FR" err="1"/>
              <a:t>is</a:t>
            </a:r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8473E04-849E-B54E-ABD0-E604F1080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2405" y="4708083"/>
            <a:ext cx="2980442" cy="267013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35B1A314-2201-4248-BBF6-8D5DA9C8FA97}"/>
              </a:ext>
            </a:extLst>
          </p:cNvPr>
          <p:cNvSpPr txBox="1"/>
          <p:nvPr/>
        </p:nvSpPr>
        <p:spPr>
          <a:xfrm>
            <a:off x="2482212" y="4978335"/>
            <a:ext cx="395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These</a:t>
            </a:r>
            <a:r>
              <a:rPr lang="fr-FR"/>
              <a:t> </a:t>
            </a:r>
            <a:r>
              <a:rPr lang="fr-FR" err="1"/>
              <a:t>events</a:t>
            </a:r>
            <a:r>
              <a:rPr lang="fr-FR"/>
              <a:t> are </a:t>
            </a:r>
            <a:r>
              <a:rPr lang="fr-FR" err="1"/>
              <a:t>said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i="1"/>
              <a:t>disjoint</a:t>
            </a:r>
          </a:p>
        </p:txBody>
      </p:sp>
    </p:spTree>
    <p:extLst>
      <p:ext uri="{BB962C8B-B14F-4D97-AF65-F5344CB8AC3E}">
        <p14:creationId xmlns:p14="http://schemas.microsoft.com/office/powerpoint/2010/main" val="16675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/>
              <a:t>Basic </a:t>
            </a:r>
            <a:r>
              <a:rPr lang="fr-FR" err="1"/>
              <a:t>probabilities</a:t>
            </a:r>
            <a:endParaRPr lang="fr-FR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24" name="Rectangle à coins arrondis 23">
            <a:extLst>
              <a:ext uri="{FF2B5EF4-FFF2-40B4-BE49-F238E27FC236}">
                <a16:creationId xmlns:a16="http://schemas.microsoft.com/office/drawing/2014/main" id="{32C20855-C21C-C94C-980D-B1B05D5F73EC}"/>
              </a:ext>
            </a:extLst>
          </p:cNvPr>
          <p:cNvSpPr/>
          <p:nvPr/>
        </p:nvSpPr>
        <p:spPr>
          <a:xfrm>
            <a:off x="2959217" y="2719816"/>
            <a:ext cx="3649867" cy="2395962"/>
          </a:xfrm>
          <a:prstGeom prst="roundRect">
            <a:avLst>
              <a:gd name="adj" fmla="val 63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CA79C99-9D52-014A-94FA-D4B2ACA9A971}"/>
              </a:ext>
            </a:extLst>
          </p:cNvPr>
          <p:cNvSpPr txBox="1"/>
          <p:nvPr/>
        </p:nvSpPr>
        <p:spPr>
          <a:xfrm>
            <a:off x="557744" y="2124569"/>
            <a:ext cx="606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Intuition: notion of </a:t>
            </a:r>
            <a:r>
              <a:rPr lang="fr-FR" sz="2000" b="1" err="1"/>
              <a:t>space</a:t>
            </a:r>
            <a:endParaRPr lang="fr-FR" sz="2000" b="1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9470321-6B69-7E44-8407-B74B1EE787D2}"/>
              </a:ext>
            </a:extLst>
          </p:cNvPr>
          <p:cNvSpPr/>
          <p:nvPr/>
        </p:nvSpPr>
        <p:spPr>
          <a:xfrm>
            <a:off x="3397173" y="3140660"/>
            <a:ext cx="1667187" cy="1661353"/>
          </a:xfrm>
          <a:prstGeom prst="ellipse">
            <a:avLst/>
          </a:prstGeom>
          <a:solidFill>
            <a:srgbClr val="9BBB59">
              <a:alpha val="60000"/>
            </a:srgbClr>
          </a:solidFill>
          <a:ln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C219A83-C3B6-054A-BDFB-E713E8003245}"/>
              </a:ext>
            </a:extLst>
          </p:cNvPr>
          <p:cNvSpPr/>
          <p:nvPr/>
        </p:nvSpPr>
        <p:spPr>
          <a:xfrm>
            <a:off x="4607407" y="3140660"/>
            <a:ext cx="1667187" cy="1661353"/>
          </a:xfrm>
          <a:prstGeom prst="ellipse">
            <a:avLst/>
          </a:prstGeom>
          <a:solidFill>
            <a:srgbClr val="FF0000">
              <a:alpha val="5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 descr="latex-image-1.pdf">
            <a:extLst>
              <a:ext uri="{FF2B5EF4-FFF2-40B4-BE49-F238E27FC236}">
                <a16:creationId xmlns:a16="http://schemas.microsoft.com/office/drawing/2014/main" id="{96A6CE94-E732-C044-942A-1F5EEC0D8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7" r="29744"/>
          <a:stretch/>
        </p:blipFill>
        <p:spPr>
          <a:xfrm>
            <a:off x="4054668" y="2183330"/>
            <a:ext cx="579639" cy="265320"/>
          </a:xfrm>
          <a:prstGeom prst="rect">
            <a:avLst/>
          </a:prstGeom>
        </p:spPr>
      </p:pic>
      <p:sp>
        <p:nvSpPr>
          <p:cNvPr id="40" name="Forme libre 39">
            <a:extLst>
              <a:ext uri="{FF2B5EF4-FFF2-40B4-BE49-F238E27FC236}">
                <a16:creationId xmlns:a16="http://schemas.microsoft.com/office/drawing/2014/main" id="{39FAD4BF-9B33-4B40-AE41-CE69CCD899DD}"/>
              </a:ext>
            </a:extLst>
          </p:cNvPr>
          <p:cNvSpPr/>
          <p:nvPr/>
        </p:nvSpPr>
        <p:spPr>
          <a:xfrm rot="20478486">
            <a:off x="3872604" y="2542551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0E2A1DA-5BA8-0042-A5DD-3C0EF9BDB0A3}"/>
              </a:ext>
            </a:extLst>
          </p:cNvPr>
          <p:cNvSpPr txBox="1"/>
          <p:nvPr/>
        </p:nvSpPr>
        <p:spPr>
          <a:xfrm>
            <a:off x="4661641" y="2029149"/>
            <a:ext cx="4510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« </a:t>
            </a:r>
            <a:r>
              <a:rPr lang="fr-FR" sz="1600" err="1"/>
              <a:t>Probability</a:t>
            </a:r>
            <a:r>
              <a:rPr lang="fr-FR" sz="1600"/>
              <a:t> of landing in the </a:t>
            </a:r>
            <a:r>
              <a:rPr lang="fr-FR" sz="1600" err="1"/>
              <a:t>circle</a:t>
            </a:r>
            <a:r>
              <a:rPr lang="fr-FR" sz="1600"/>
              <a:t> »</a:t>
            </a:r>
          </a:p>
          <a:p>
            <a:r>
              <a:rPr lang="fr-FR" sz="1600" b="1"/>
              <a:t>area of the </a:t>
            </a:r>
            <a:r>
              <a:rPr lang="fr-FR" sz="1600" b="1" err="1"/>
              <a:t>circle</a:t>
            </a:r>
            <a:r>
              <a:rPr lang="fr-FR" sz="1600" b="1"/>
              <a:t> </a:t>
            </a:r>
            <a:r>
              <a:rPr lang="fr-FR" sz="1600" b="1" err="1"/>
              <a:t>divided</a:t>
            </a:r>
            <a:r>
              <a:rPr lang="fr-FR" sz="1600" b="1"/>
              <a:t> by area of </a:t>
            </a:r>
            <a:r>
              <a:rPr lang="fr-FR" sz="1600" b="1" err="1"/>
              <a:t>space</a:t>
            </a:r>
            <a:endParaRPr lang="fr-FR" sz="1600" b="1"/>
          </a:p>
        </p:txBody>
      </p:sp>
      <p:sp>
        <p:nvSpPr>
          <p:cNvPr id="42" name="Forme libre 41">
            <a:extLst>
              <a:ext uri="{FF2B5EF4-FFF2-40B4-BE49-F238E27FC236}">
                <a16:creationId xmlns:a16="http://schemas.microsoft.com/office/drawing/2014/main" id="{D3BA6B40-84E6-E648-8E0C-58B99FC65840}"/>
              </a:ext>
            </a:extLst>
          </p:cNvPr>
          <p:cNvSpPr/>
          <p:nvPr/>
        </p:nvSpPr>
        <p:spPr>
          <a:xfrm rot="3283739">
            <a:off x="2660479" y="2565785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D105943-D07C-264F-9C6D-D8B8CB7D078B}"/>
              </a:ext>
            </a:extLst>
          </p:cNvPr>
          <p:cNvSpPr txBox="1"/>
          <p:nvPr/>
        </p:nvSpPr>
        <p:spPr>
          <a:xfrm>
            <a:off x="322323" y="2923982"/>
            <a:ext cx="2855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err="1"/>
              <a:t>Space</a:t>
            </a:r>
            <a:r>
              <a:rPr lang="fr-FR" sz="1600" b="1"/>
              <a:t> of </a:t>
            </a:r>
            <a:r>
              <a:rPr lang="fr-FR" sz="1600" b="1" err="1"/>
              <a:t>possibilities</a:t>
            </a:r>
            <a:endParaRPr lang="fr-FR" sz="1600" b="1"/>
          </a:p>
          <a:p>
            <a:r>
              <a:rPr lang="fr-FR" sz="1600" err="1"/>
              <a:t>Probability</a:t>
            </a:r>
            <a:r>
              <a:rPr lang="fr-FR" sz="1600"/>
              <a:t> of landing </a:t>
            </a:r>
            <a:r>
              <a:rPr lang="fr-FR" sz="1600" err="1"/>
              <a:t>anywhere</a:t>
            </a:r>
            <a:r>
              <a:rPr lang="fr-FR" sz="1600"/>
              <a:t> in the </a:t>
            </a:r>
            <a:r>
              <a:rPr lang="fr-FR" sz="1600" err="1"/>
              <a:t>space</a:t>
            </a:r>
            <a:endParaRPr lang="fr-FR" sz="1600"/>
          </a:p>
          <a:p>
            <a:endParaRPr lang="fr-FR" sz="2400"/>
          </a:p>
          <a:p>
            <a:r>
              <a:rPr lang="fr-FR" sz="1600" err="1"/>
              <a:t>Probability</a:t>
            </a:r>
            <a:r>
              <a:rPr lang="fr-FR" sz="1600"/>
              <a:t> of landing on </a:t>
            </a:r>
            <a:r>
              <a:rPr lang="fr-FR" sz="1600" err="1"/>
              <a:t>infinitesimal</a:t>
            </a:r>
            <a:r>
              <a:rPr lang="fr-FR" sz="1600"/>
              <a:t> point</a:t>
            </a:r>
          </a:p>
          <a:p>
            <a:endParaRPr lang="fr-FR" sz="1600"/>
          </a:p>
        </p:txBody>
      </p:sp>
      <p:sp>
        <p:nvSpPr>
          <p:cNvPr id="48" name="Forme libre 47">
            <a:extLst>
              <a:ext uri="{FF2B5EF4-FFF2-40B4-BE49-F238E27FC236}">
                <a16:creationId xmlns:a16="http://schemas.microsoft.com/office/drawing/2014/main" id="{BA6DA81E-0F38-3843-8E15-4B22362028B9}"/>
              </a:ext>
            </a:extLst>
          </p:cNvPr>
          <p:cNvSpPr/>
          <p:nvPr/>
        </p:nvSpPr>
        <p:spPr>
          <a:xfrm rot="1593650">
            <a:off x="6220298" y="2859383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Image 48" descr="latex-image-1.pdf">
            <a:extLst>
              <a:ext uri="{FF2B5EF4-FFF2-40B4-BE49-F238E27FC236}">
                <a16:creationId xmlns:a16="http://schemas.microsoft.com/office/drawing/2014/main" id="{1F23244E-4E05-714C-AAD9-279739BB9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9" r="63445"/>
          <a:stretch/>
        </p:blipFill>
        <p:spPr>
          <a:xfrm>
            <a:off x="6976664" y="2875340"/>
            <a:ext cx="627529" cy="265320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BDD1279-49AD-5E46-8A01-B4193907DF0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6274594" y="3968579"/>
            <a:ext cx="796114" cy="275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A5B27C96-5965-3440-A065-2EBBB5F29DBC}"/>
              </a:ext>
            </a:extLst>
          </p:cNvPr>
          <p:cNvSpPr txBox="1"/>
          <p:nvPr/>
        </p:nvSpPr>
        <p:spPr>
          <a:xfrm>
            <a:off x="6916900" y="4195723"/>
            <a:ext cx="1897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If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add</a:t>
            </a:r>
            <a:r>
              <a:rPr lang="fr-FR"/>
              <a:t> the</a:t>
            </a:r>
          </a:p>
          <a:p>
            <a:r>
              <a:rPr lang="fr-FR" err="1"/>
              <a:t>two</a:t>
            </a:r>
            <a:r>
              <a:rPr lang="fr-FR"/>
              <a:t> areas, </a:t>
            </a:r>
            <a:r>
              <a:rPr lang="fr-FR" err="1"/>
              <a:t>we</a:t>
            </a:r>
            <a:endParaRPr lang="fr-FR"/>
          </a:p>
          <a:p>
            <a:r>
              <a:rPr lang="fr-FR" err="1"/>
              <a:t>see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</a:t>
            </a:r>
          </a:p>
          <a:p>
            <a:r>
              <a:rPr lang="fr-FR"/>
              <a:t>intersection</a:t>
            </a:r>
          </a:p>
          <a:p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counted</a:t>
            </a:r>
            <a:r>
              <a:rPr lang="fr-FR"/>
              <a:t> </a:t>
            </a:r>
            <a:r>
              <a:rPr lang="fr-FR" err="1"/>
              <a:t>twice</a:t>
            </a:r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31F3BFF5-783C-5C41-8CAC-B3EE8204AC4A}"/>
              </a:ext>
            </a:extLst>
          </p:cNvPr>
          <p:cNvCxnSpPr>
            <a:cxnSpLocks/>
          </p:cNvCxnSpPr>
          <p:nvPr/>
        </p:nvCxnSpPr>
        <p:spPr>
          <a:xfrm>
            <a:off x="4835846" y="4086298"/>
            <a:ext cx="0" cy="1306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Image 56">
            <a:extLst>
              <a:ext uri="{FF2B5EF4-FFF2-40B4-BE49-F238E27FC236}">
                <a16:creationId xmlns:a16="http://schemas.microsoft.com/office/drawing/2014/main" id="{884E1EB9-6C0B-2344-9DE6-C701B4834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520" y="897967"/>
            <a:ext cx="2437895" cy="292864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F684A9E-1C4F-3E47-86BD-55299266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96" y="872420"/>
            <a:ext cx="1101621" cy="297519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D77B6423-BAFC-0A4E-AB15-48D83B7DF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029" y="872420"/>
            <a:ext cx="1124933" cy="27934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9BF379D-8E88-794F-B416-4E695B09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451" y="3816312"/>
            <a:ext cx="971217" cy="30453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C57A842B-7046-E64C-B954-7DF6A2B2E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07" y="3761775"/>
            <a:ext cx="1117502" cy="301808"/>
          </a:xfrm>
          <a:prstGeom prst="rect">
            <a:avLst/>
          </a:prstGeom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E64D8A3C-C425-344A-B171-6A9B809C4474}"/>
              </a:ext>
            </a:extLst>
          </p:cNvPr>
          <p:cNvSpPr txBox="1"/>
          <p:nvPr/>
        </p:nvSpPr>
        <p:spPr>
          <a:xfrm>
            <a:off x="427640" y="852575"/>
            <a:ext cx="395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Recalling</a:t>
            </a:r>
            <a:r>
              <a:rPr lang="fr-FR"/>
              <a:t> </a:t>
            </a:r>
            <a:r>
              <a:rPr lang="fr-FR" err="1"/>
              <a:t>our</a:t>
            </a:r>
            <a:r>
              <a:rPr lang="fr-FR"/>
              <a:t> basics</a:t>
            </a:r>
            <a:endParaRPr lang="fr-FR" i="1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A09079D-842D-A44E-8A05-3E10990ABBDF}"/>
              </a:ext>
            </a:extLst>
          </p:cNvPr>
          <p:cNvSpPr txBox="1"/>
          <p:nvPr/>
        </p:nvSpPr>
        <p:spPr>
          <a:xfrm>
            <a:off x="427639" y="1214240"/>
            <a:ext cx="61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Imagine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have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random</a:t>
            </a:r>
            <a:r>
              <a:rPr lang="fr-FR"/>
              <a:t> </a:t>
            </a:r>
            <a:r>
              <a:rPr lang="fr-FR" err="1"/>
              <a:t>events</a:t>
            </a:r>
            <a:r>
              <a:rPr lang="fr-FR"/>
              <a:t>     and</a:t>
            </a:r>
            <a:endParaRPr lang="fr-FR" i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D611AC-331A-AB41-AA45-E68777586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0145" y="1618454"/>
            <a:ext cx="3968324" cy="2936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854B35D-46F2-5A48-9367-6AC5A0E9F3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8960" y="1350151"/>
            <a:ext cx="148007" cy="14800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C17E187-B8DB-CA45-B496-7EE6798D5F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5279" y="1280074"/>
            <a:ext cx="121034" cy="22477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6DDB2AC6-37D4-5246-96E0-04D5DE601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76" y="4622030"/>
            <a:ext cx="1124933" cy="27934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5D0CAE53-38B0-A740-BA11-CDA6020FB00B}"/>
              </a:ext>
            </a:extLst>
          </p:cNvPr>
          <p:cNvGrpSpPr/>
          <p:nvPr/>
        </p:nvGrpSpPr>
        <p:grpSpPr>
          <a:xfrm>
            <a:off x="1745125" y="5458726"/>
            <a:ext cx="1694518" cy="1111615"/>
            <a:chOff x="454118" y="4775120"/>
            <a:chExt cx="2081415" cy="1365422"/>
          </a:xfrm>
        </p:grpSpPr>
        <p:sp>
          <p:nvSpPr>
            <p:cNvPr id="64" name="Rectangle à coins arrondis 63">
              <a:extLst>
                <a:ext uri="{FF2B5EF4-FFF2-40B4-BE49-F238E27FC236}">
                  <a16:creationId xmlns:a16="http://schemas.microsoft.com/office/drawing/2014/main" id="{AD8F5A36-1EB5-E641-BAEF-668BEC02048B}"/>
                </a:ext>
              </a:extLst>
            </p:cNvPr>
            <p:cNvSpPr/>
            <p:nvPr/>
          </p:nvSpPr>
          <p:spPr>
            <a:xfrm>
              <a:off x="454118" y="4775121"/>
              <a:ext cx="2080002" cy="1365421"/>
            </a:xfrm>
            <a:prstGeom prst="roundRect">
              <a:avLst>
                <a:gd name="adj" fmla="val 63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à coins arrondis 64">
              <a:extLst>
                <a:ext uri="{FF2B5EF4-FFF2-40B4-BE49-F238E27FC236}">
                  <a16:creationId xmlns:a16="http://schemas.microsoft.com/office/drawing/2014/main" id="{DD49BBB3-3F56-E243-9276-2C2B212B4C68}"/>
                </a:ext>
              </a:extLst>
            </p:cNvPr>
            <p:cNvSpPr/>
            <p:nvPr/>
          </p:nvSpPr>
          <p:spPr>
            <a:xfrm>
              <a:off x="454118" y="4775120"/>
              <a:ext cx="1040001" cy="1365421"/>
            </a:xfrm>
            <a:prstGeom prst="roundRect">
              <a:avLst>
                <a:gd name="adj" fmla="val 6352"/>
              </a:avLst>
            </a:prstGeom>
            <a:solidFill>
              <a:srgbClr val="92D050">
                <a:alpha val="29020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à coins arrondis 65">
              <a:extLst>
                <a:ext uri="{FF2B5EF4-FFF2-40B4-BE49-F238E27FC236}">
                  <a16:creationId xmlns:a16="http://schemas.microsoft.com/office/drawing/2014/main" id="{EB07B176-E3AE-0C42-89D4-1FF941FDFD8C}"/>
                </a:ext>
              </a:extLst>
            </p:cNvPr>
            <p:cNvSpPr/>
            <p:nvPr/>
          </p:nvSpPr>
          <p:spPr>
            <a:xfrm>
              <a:off x="1495532" y="4775120"/>
              <a:ext cx="1040001" cy="1365421"/>
            </a:xfrm>
            <a:prstGeom prst="roundRect">
              <a:avLst>
                <a:gd name="adj" fmla="val 6352"/>
              </a:avLst>
            </a:prstGeom>
            <a:solidFill>
              <a:srgbClr val="FF0000">
                <a:alpha val="29804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Picture 212">
              <a:extLst>
                <a:ext uri="{FF2B5EF4-FFF2-40B4-BE49-F238E27FC236}">
                  <a16:creationId xmlns:a16="http://schemas.microsoft.com/office/drawing/2014/main" id="{72C2D8B0-6511-634F-B84F-83E69F98B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971"/>
            <a:stretch>
              <a:fillRect/>
            </a:stretch>
          </p:blipFill>
          <p:spPr bwMode="auto">
            <a:xfrm>
              <a:off x="769873" y="5234529"/>
              <a:ext cx="463169" cy="462908"/>
            </a:xfrm>
            <a:prstGeom prst="ellipse">
              <a:avLst/>
            </a:prstGeom>
            <a:ln w="127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6" name="Picture 212">
              <a:extLst>
                <a:ext uri="{FF2B5EF4-FFF2-40B4-BE49-F238E27FC236}">
                  <a16:creationId xmlns:a16="http://schemas.microsoft.com/office/drawing/2014/main" id="{E26C2BD0-D5D9-D94D-A4FD-0FFB9D119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9858"/>
            <a:stretch>
              <a:fillRect/>
            </a:stretch>
          </p:blipFill>
          <p:spPr bwMode="auto">
            <a:xfrm>
              <a:off x="1773728" y="5258915"/>
              <a:ext cx="439764" cy="438522"/>
            </a:xfrm>
            <a:prstGeom prst="ellipse">
              <a:avLst/>
            </a:prstGeom>
            <a:ln w="12700" cap="rnd">
              <a:solidFill>
                <a:schemeClr val="tx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0DB8597C-173B-E541-AB88-AD765B461F28}"/>
              </a:ext>
            </a:extLst>
          </p:cNvPr>
          <p:cNvSpPr txBox="1"/>
          <p:nvPr/>
        </p:nvSpPr>
        <p:spPr>
          <a:xfrm>
            <a:off x="3596827" y="583650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Space</a:t>
            </a:r>
            <a:r>
              <a:rPr lang="fr-FR"/>
              <a:t> of </a:t>
            </a:r>
            <a:r>
              <a:rPr lang="fr-FR" err="1"/>
              <a:t>our</a:t>
            </a:r>
            <a:r>
              <a:rPr lang="fr-FR"/>
              <a:t> coin </a:t>
            </a:r>
            <a:r>
              <a:rPr lang="fr-FR" err="1"/>
              <a:t>toss</a:t>
            </a:r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9709626-BCE1-DA44-991F-D83BCD82D0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7698" y="5445843"/>
            <a:ext cx="962523" cy="3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0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31" grpId="0" animBg="1"/>
      <p:bldP spid="40" grpId="0" animBg="1"/>
      <p:bldP spid="41" grpId="0"/>
      <p:bldP spid="42" grpId="0" animBg="1"/>
      <p:bldP spid="48" grpId="0" animBg="1"/>
      <p:bldP spid="53" grpId="0"/>
      <p:bldP spid="62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err="1"/>
              <a:t>Conditional</a:t>
            </a:r>
            <a:r>
              <a:rPr lang="fr-FR"/>
              <a:t> </a:t>
            </a:r>
            <a:r>
              <a:rPr lang="fr-FR" err="1"/>
              <a:t>probability</a:t>
            </a:r>
            <a:endParaRPr lang="fr-FR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20" name="Rectangle à coins arrondis 19">
            <a:extLst>
              <a:ext uri="{FF2B5EF4-FFF2-40B4-BE49-F238E27FC236}">
                <a16:creationId xmlns:a16="http://schemas.microsoft.com/office/drawing/2014/main" id="{976115D9-C7C7-5E4D-8D70-9CF459502378}"/>
              </a:ext>
            </a:extLst>
          </p:cNvPr>
          <p:cNvSpPr/>
          <p:nvPr/>
        </p:nvSpPr>
        <p:spPr>
          <a:xfrm>
            <a:off x="1295751" y="3383492"/>
            <a:ext cx="3649867" cy="2395962"/>
          </a:xfrm>
          <a:prstGeom prst="roundRect">
            <a:avLst>
              <a:gd name="adj" fmla="val 6352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7E3BFB3-679A-1343-B468-9ED5911FEF64}"/>
              </a:ext>
            </a:extLst>
          </p:cNvPr>
          <p:cNvSpPr/>
          <p:nvPr/>
        </p:nvSpPr>
        <p:spPr>
          <a:xfrm>
            <a:off x="1733707" y="3804336"/>
            <a:ext cx="1667187" cy="1661353"/>
          </a:xfrm>
          <a:prstGeom prst="ellipse">
            <a:avLst/>
          </a:prstGeom>
          <a:solidFill>
            <a:srgbClr val="9BBB59">
              <a:alpha val="6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5275BDD-15F0-3249-9E85-C5C7D378257E}"/>
              </a:ext>
            </a:extLst>
          </p:cNvPr>
          <p:cNvSpPr/>
          <p:nvPr/>
        </p:nvSpPr>
        <p:spPr>
          <a:xfrm>
            <a:off x="2943941" y="3804336"/>
            <a:ext cx="1667187" cy="1661353"/>
          </a:xfrm>
          <a:prstGeom prst="ellipse">
            <a:avLst/>
          </a:prstGeom>
          <a:solidFill>
            <a:srgbClr val="FF0000">
              <a:alpha val="55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Image 22" descr="latex-image-1.pdf">
            <a:extLst>
              <a:ext uri="{FF2B5EF4-FFF2-40B4-BE49-F238E27FC236}">
                <a16:creationId xmlns:a16="http://schemas.microsoft.com/office/drawing/2014/main" id="{4480D236-8521-334A-804A-B46974DB1B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7" r="29744"/>
          <a:stretch/>
        </p:blipFill>
        <p:spPr>
          <a:xfrm>
            <a:off x="374062" y="5008684"/>
            <a:ext cx="579639" cy="265320"/>
          </a:xfrm>
          <a:prstGeom prst="rect">
            <a:avLst/>
          </a:prstGeom>
        </p:spPr>
      </p:pic>
      <p:sp>
        <p:nvSpPr>
          <p:cNvPr id="24" name="Forme libre 23">
            <a:extLst>
              <a:ext uri="{FF2B5EF4-FFF2-40B4-BE49-F238E27FC236}">
                <a16:creationId xmlns:a16="http://schemas.microsoft.com/office/drawing/2014/main" id="{3B077B89-78F5-A145-8065-188C3D5CC378}"/>
              </a:ext>
            </a:extLst>
          </p:cNvPr>
          <p:cNvSpPr/>
          <p:nvPr/>
        </p:nvSpPr>
        <p:spPr>
          <a:xfrm rot="2567346">
            <a:off x="971182" y="4351162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11188B5-FF38-CB4A-A1FF-4FE77942DA4B}"/>
              </a:ext>
            </a:extLst>
          </p:cNvPr>
          <p:cNvSpPr txBox="1"/>
          <p:nvPr/>
        </p:nvSpPr>
        <p:spPr>
          <a:xfrm>
            <a:off x="5219098" y="4544737"/>
            <a:ext cx="350221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prstClr val="black"/>
                </a:solidFill>
                <a:latin typeface="Calibri"/>
              </a:rPr>
              <a:t>So </a:t>
            </a:r>
            <a:r>
              <a:rPr lang="fr-FR" sz="2400" dirty="0" err="1">
                <a:solidFill>
                  <a:prstClr val="black"/>
                </a:solidFill>
                <a:latin typeface="Calibri"/>
              </a:rPr>
              <a:t>it</a:t>
            </a:r>
            <a:r>
              <a:rPr lang="fr-FR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dirty="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FR" sz="2400" dirty="0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2400" dirty="0" err="1">
                <a:solidFill>
                  <a:prstClr val="black"/>
                </a:solidFill>
                <a:latin typeface="Calibri"/>
              </a:rPr>
              <a:t>probability</a:t>
            </a:r>
            <a:r>
              <a:rPr lang="fr-FR" sz="2400" dirty="0">
                <a:solidFill>
                  <a:prstClr val="black"/>
                </a:solidFill>
                <a:latin typeface="Calibri"/>
              </a:rPr>
              <a:t> of </a:t>
            </a:r>
          </a:p>
          <a:p>
            <a:r>
              <a:rPr lang="fr-FR" sz="2400" b="1" dirty="0">
                <a:solidFill>
                  <a:prstClr val="black"/>
                </a:solidFill>
                <a:latin typeface="Calibri"/>
              </a:rPr>
              <a:t>If </a:t>
            </a:r>
            <a:r>
              <a:rPr lang="fr-FR" sz="2400" b="1" dirty="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FR" sz="24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dirty="0" err="1">
                <a:solidFill>
                  <a:prstClr val="black"/>
                </a:solidFill>
                <a:latin typeface="Calibri"/>
              </a:rPr>
              <a:t>restrict</a:t>
            </a:r>
            <a:r>
              <a:rPr lang="fr-FR" sz="2400" b="1" dirty="0">
                <a:solidFill>
                  <a:prstClr val="black"/>
                </a:solidFill>
                <a:latin typeface="Calibri"/>
              </a:rPr>
              <a:t> the world of </a:t>
            </a:r>
            <a:r>
              <a:rPr lang="fr-FR" sz="2400" b="1" dirty="0" err="1">
                <a:solidFill>
                  <a:prstClr val="black"/>
                </a:solidFill>
                <a:latin typeface="Calibri"/>
              </a:rPr>
              <a:t>possibilities</a:t>
            </a:r>
            <a:r>
              <a:rPr lang="fr-FR" sz="2400" b="1" dirty="0">
                <a:solidFill>
                  <a:prstClr val="black"/>
                </a:solidFill>
                <a:latin typeface="Calibri"/>
              </a:rPr>
              <a:t> to </a:t>
            </a:r>
          </a:p>
        </p:txBody>
      </p:sp>
      <p:sp>
        <p:nvSpPr>
          <p:cNvPr id="26" name="Forme libre 25">
            <a:extLst>
              <a:ext uri="{FF2B5EF4-FFF2-40B4-BE49-F238E27FC236}">
                <a16:creationId xmlns:a16="http://schemas.microsoft.com/office/drawing/2014/main" id="{4CC214CC-D82E-E54E-AAC3-2758EA01EEE1}"/>
              </a:ext>
            </a:extLst>
          </p:cNvPr>
          <p:cNvSpPr/>
          <p:nvPr/>
        </p:nvSpPr>
        <p:spPr>
          <a:xfrm rot="2932269">
            <a:off x="4615973" y="3690938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Image 26" descr="latex-image-1.pdf">
            <a:extLst>
              <a:ext uri="{FF2B5EF4-FFF2-40B4-BE49-F238E27FC236}">
                <a16:creationId xmlns:a16="http://schemas.microsoft.com/office/drawing/2014/main" id="{F771A501-9EF3-A84E-B360-746E28797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9" r="63445"/>
          <a:stretch/>
        </p:blipFill>
        <p:spPr>
          <a:xfrm>
            <a:off x="5468512" y="4002282"/>
            <a:ext cx="627529" cy="265320"/>
          </a:xfrm>
          <a:prstGeom prst="rect">
            <a:avLst/>
          </a:prstGeom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24493F0-49E0-4244-9EFB-8D4E15C48774}"/>
              </a:ext>
            </a:extLst>
          </p:cNvPr>
          <p:cNvCxnSpPr/>
          <p:nvPr/>
        </p:nvCxnSpPr>
        <p:spPr>
          <a:xfrm>
            <a:off x="3172380" y="4749974"/>
            <a:ext cx="0" cy="130649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DB09768-922B-704B-BE6B-2BB4DEEFF7FD}"/>
              </a:ext>
            </a:extLst>
          </p:cNvPr>
          <p:cNvSpPr txBox="1"/>
          <p:nvPr/>
        </p:nvSpPr>
        <p:spPr>
          <a:xfrm>
            <a:off x="1177346" y="2675806"/>
            <a:ext cx="35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prstClr val="black"/>
                </a:solidFill>
                <a:latin typeface="Calibri"/>
              </a:rPr>
              <a:t>Conditional</a:t>
            </a:r>
            <a:r>
              <a:rPr lang="fr-FR" sz="2400" b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2400" b="1" dirty="0" err="1">
                <a:solidFill>
                  <a:prstClr val="black"/>
                </a:solidFill>
                <a:latin typeface="Calibri"/>
              </a:rPr>
              <a:t>probability</a:t>
            </a:r>
            <a:r>
              <a:rPr lang="fr-FR" sz="2400" b="1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pic>
        <p:nvPicPr>
          <p:cNvPr id="30" name="Image 29" descr="latex-image-1.pdf">
            <a:extLst>
              <a:ext uri="{FF2B5EF4-FFF2-40B4-BE49-F238E27FC236}">
                <a16:creationId xmlns:a16="http://schemas.microsoft.com/office/drawing/2014/main" id="{0C311867-988D-A146-8CF1-2A3D1107E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81" y="2500258"/>
            <a:ext cx="2498552" cy="832851"/>
          </a:xfrm>
          <a:prstGeom prst="rect">
            <a:avLst/>
          </a:prstGeom>
        </p:spPr>
      </p:pic>
      <p:pic>
        <p:nvPicPr>
          <p:cNvPr id="31" name="Image 30" descr="latex-image-1.pdf">
            <a:extLst>
              <a:ext uri="{FF2B5EF4-FFF2-40B4-BE49-F238E27FC236}">
                <a16:creationId xmlns:a16="http://schemas.microsoft.com/office/drawing/2014/main" id="{0645E45E-BB85-D540-9E3F-F9FEC96C27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89"/>
          <a:stretch/>
        </p:blipFill>
        <p:spPr>
          <a:xfrm>
            <a:off x="2802386" y="6160712"/>
            <a:ext cx="700700" cy="249402"/>
          </a:xfrm>
          <a:prstGeom prst="rect">
            <a:avLst/>
          </a:prstGeom>
        </p:spPr>
      </p:pic>
      <p:pic>
        <p:nvPicPr>
          <p:cNvPr id="32" name="Image 31" descr="latex-image-1.pdf">
            <a:extLst>
              <a:ext uri="{FF2B5EF4-FFF2-40B4-BE49-F238E27FC236}">
                <a16:creationId xmlns:a16="http://schemas.microsoft.com/office/drawing/2014/main" id="{9D8E89EB-500F-3048-960D-0859545D0C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10"/>
          <a:stretch/>
        </p:blipFill>
        <p:spPr>
          <a:xfrm>
            <a:off x="4442881" y="2503128"/>
            <a:ext cx="1030595" cy="82998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1542193A-8521-6841-BBB0-E3CE10A5413B}"/>
              </a:ext>
            </a:extLst>
          </p:cNvPr>
          <p:cNvSpPr txBox="1"/>
          <p:nvPr/>
        </p:nvSpPr>
        <p:spPr>
          <a:xfrm>
            <a:off x="432440" y="773322"/>
            <a:ext cx="61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Imagine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dice</a:t>
            </a:r>
            <a:endParaRPr lang="fr-FR" i="1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122F8F2B-1094-104C-AC87-4FC4B894A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68" y="1272922"/>
            <a:ext cx="148007" cy="148007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15A14DC-23F3-0D4E-98F6-6EFEBD302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668" y="1552268"/>
            <a:ext cx="121034" cy="22477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3A0024B2-35AE-CB4F-965D-945DE2878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689" y="4716137"/>
            <a:ext cx="167062" cy="16706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4F2A937-210D-3F4D-9E6F-8E7F9373F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9248" y="5365474"/>
            <a:ext cx="136088" cy="25273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69BA1A2-0572-8F4F-9752-D66F2A4D2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711" y="433618"/>
            <a:ext cx="796509" cy="604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64B78067-6D13-B942-BDB1-3C0B46BCCA34}"/>
              </a:ext>
            </a:extLst>
          </p:cNvPr>
          <p:cNvSpPr txBox="1"/>
          <p:nvPr/>
        </p:nvSpPr>
        <p:spPr>
          <a:xfrm>
            <a:off x="1085274" y="1142654"/>
            <a:ext cx="61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Getting</a:t>
            </a:r>
            <a:r>
              <a:rPr lang="fr-FR" dirty="0"/>
              <a:t> a 6</a:t>
            </a:r>
            <a:endParaRPr lang="fr-FR" i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513799C-3A88-3440-95B2-F1CB37067FB8}"/>
              </a:ext>
            </a:extLst>
          </p:cNvPr>
          <p:cNvSpPr txBox="1"/>
          <p:nvPr/>
        </p:nvSpPr>
        <p:spPr>
          <a:xfrm>
            <a:off x="1085274" y="1477240"/>
            <a:ext cx="61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Getting</a:t>
            </a:r>
            <a:r>
              <a:rPr lang="fr-FR" dirty="0"/>
              <a:t> an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number</a:t>
            </a:r>
            <a:endParaRPr lang="fr-FR" i="1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A758FE8-5B85-4B43-B4DB-4253BD6BF5BD}"/>
              </a:ext>
            </a:extLst>
          </p:cNvPr>
          <p:cNvSpPr txBox="1"/>
          <p:nvPr/>
        </p:nvSpPr>
        <p:spPr>
          <a:xfrm>
            <a:off x="412697" y="1864419"/>
            <a:ext cx="758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Now</a:t>
            </a:r>
            <a:r>
              <a:rPr lang="fr-FR" dirty="0"/>
              <a:t> if </a:t>
            </a:r>
            <a:r>
              <a:rPr lang="fr-FR" dirty="0" err="1"/>
              <a:t>we</a:t>
            </a:r>
            <a:r>
              <a:rPr lang="fr-FR" dirty="0"/>
              <a:t> observe   , </a:t>
            </a:r>
            <a:r>
              <a:rPr lang="fr-FR" dirty="0" err="1"/>
              <a:t>it</a:t>
            </a:r>
            <a:r>
              <a:rPr lang="fr-FR" dirty="0"/>
              <a:t> changes the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endParaRPr lang="fr-FR" i="1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F57584D8-F218-1741-A4BF-CB08BCF26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266" y="1913622"/>
            <a:ext cx="121034" cy="224778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2CDD26D2-CBA1-CA41-927F-497BE65E6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277" y="1998521"/>
            <a:ext cx="148007" cy="148007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E61DC83D-7D4A-B540-B602-C651906F34A2}"/>
              </a:ext>
            </a:extLst>
          </p:cNvPr>
          <p:cNvSpPr txBox="1"/>
          <p:nvPr/>
        </p:nvSpPr>
        <p:spPr>
          <a:xfrm>
            <a:off x="412697" y="2198801"/>
            <a:ext cx="758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by the </a:t>
            </a:r>
            <a:r>
              <a:rPr lang="fr-FR" i="1" dirty="0" err="1"/>
              <a:t>conditional</a:t>
            </a:r>
            <a:r>
              <a:rPr lang="fr-FR" i="1" dirty="0"/>
              <a:t> </a:t>
            </a:r>
            <a:r>
              <a:rPr lang="fr-FR" i="1" dirty="0" err="1"/>
              <a:t>probability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011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Conditional</a:t>
            </a:r>
            <a:r>
              <a:rPr lang="fr-FR"/>
              <a:t> </a:t>
            </a:r>
            <a:r>
              <a:rPr lang="fr-FR" err="1"/>
              <a:t>probability</a:t>
            </a:r>
            <a:endParaRPr lang="fr-FR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65C0A98-0695-DE42-8F4A-D59B31D6FDE6}"/>
              </a:ext>
            </a:extLst>
          </p:cNvPr>
          <p:cNvSpPr txBox="1"/>
          <p:nvPr/>
        </p:nvSpPr>
        <p:spPr>
          <a:xfrm>
            <a:off x="591686" y="1173051"/>
            <a:ext cx="35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Definition</a:t>
            </a:r>
            <a:r>
              <a:rPr lang="fr-FR" sz="2400" b="1" dirty="0"/>
              <a:t>:</a:t>
            </a:r>
          </a:p>
        </p:txBody>
      </p:sp>
      <p:pic>
        <p:nvPicPr>
          <p:cNvPr id="19" name="Image 18" descr="latex-image-1.pdf">
            <a:extLst>
              <a:ext uri="{FF2B5EF4-FFF2-40B4-BE49-F238E27FC236}">
                <a16:creationId xmlns:a16="http://schemas.microsoft.com/office/drawing/2014/main" id="{A73D9F17-03D7-7B40-B6EB-977663AD5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54" y="998356"/>
            <a:ext cx="2489945" cy="829982"/>
          </a:xfrm>
          <a:prstGeom prst="rect">
            <a:avLst/>
          </a:prstGeom>
        </p:spPr>
      </p:pic>
      <p:pic>
        <p:nvPicPr>
          <p:cNvPr id="34" name="Image 33" descr="latex-image-1.pdf">
            <a:extLst>
              <a:ext uri="{FF2B5EF4-FFF2-40B4-BE49-F238E27FC236}">
                <a16:creationId xmlns:a16="http://schemas.microsoft.com/office/drawing/2014/main" id="{BC6EBA41-06BF-7849-927C-49852D4D7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99" y="1267510"/>
            <a:ext cx="2890631" cy="322149"/>
          </a:xfrm>
          <a:prstGeom prst="rect">
            <a:avLst/>
          </a:prstGeom>
        </p:spPr>
      </p:pic>
      <p:pic>
        <p:nvPicPr>
          <p:cNvPr id="35" name="Image 34" descr="latex-image-1.pdf">
            <a:extLst>
              <a:ext uri="{FF2B5EF4-FFF2-40B4-BE49-F238E27FC236}">
                <a16:creationId xmlns:a16="http://schemas.microsoft.com/office/drawing/2014/main" id="{EA94F074-0A5E-1942-AD8D-AC69C8122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42" y="2041622"/>
            <a:ext cx="1792262" cy="349019"/>
          </a:xfrm>
          <a:prstGeom prst="rect">
            <a:avLst/>
          </a:prstGeom>
        </p:spPr>
      </p:pic>
      <p:pic>
        <p:nvPicPr>
          <p:cNvPr id="36" name="Image 35" descr="latex-image-1.pdf">
            <a:extLst>
              <a:ext uri="{FF2B5EF4-FFF2-40B4-BE49-F238E27FC236}">
                <a16:creationId xmlns:a16="http://schemas.microsoft.com/office/drawing/2014/main" id="{915C6EE9-7667-2E44-A825-E3DA6FF21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05" y="2041622"/>
            <a:ext cx="1112773" cy="324969"/>
          </a:xfrm>
          <a:prstGeom prst="rect">
            <a:avLst/>
          </a:prstGeom>
        </p:spPr>
      </p:pic>
      <p:pic>
        <p:nvPicPr>
          <p:cNvPr id="37" name="Image 36" descr="latex-image-1.pdf">
            <a:extLst>
              <a:ext uri="{FF2B5EF4-FFF2-40B4-BE49-F238E27FC236}">
                <a16:creationId xmlns:a16="http://schemas.microsoft.com/office/drawing/2014/main" id="{A4574B15-47DF-0342-B618-16D2D294B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01" y="2549623"/>
            <a:ext cx="2863543" cy="364093"/>
          </a:xfrm>
          <a:prstGeom prst="rect">
            <a:avLst/>
          </a:prstGeom>
        </p:spPr>
      </p:pic>
      <p:pic>
        <p:nvPicPr>
          <p:cNvPr id="38" name="Image 37" descr="latex-image-1.pdf">
            <a:extLst>
              <a:ext uri="{FF2B5EF4-FFF2-40B4-BE49-F238E27FC236}">
                <a16:creationId xmlns:a16="http://schemas.microsoft.com/office/drawing/2014/main" id="{257A4101-AEC5-D845-8825-B155F3E66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86" y="2973480"/>
            <a:ext cx="2011386" cy="351044"/>
          </a:xfrm>
          <a:prstGeom prst="rect">
            <a:avLst/>
          </a:prstGeom>
        </p:spPr>
      </p:pic>
      <p:pic>
        <p:nvPicPr>
          <p:cNvPr id="39" name="Image 38" descr="latex-image-1.pdf">
            <a:extLst>
              <a:ext uri="{FF2B5EF4-FFF2-40B4-BE49-F238E27FC236}">
                <a16:creationId xmlns:a16="http://schemas.microsoft.com/office/drawing/2014/main" id="{72D75C75-D5A5-A84F-8E2E-C3E2DD6D4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68" y="3419472"/>
            <a:ext cx="2404394" cy="333193"/>
          </a:xfrm>
          <a:prstGeom prst="rect">
            <a:avLst/>
          </a:prstGeom>
        </p:spPr>
      </p:pic>
      <p:pic>
        <p:nvPicPr>
          <p:cNvPr id="40" name="Image 39" descr="latex-image-1.pdf">
            <a:extLst>
              <a:ext uri="{FF2B5EF4-FFF2-40B4-BE49-F238E27FC236}">
                <a16:creationId xmlns:a16="http://schemas.microsoft.com/office/drawing/2014/main" id="{667B90BD-D7B5-3844-8D0C-6E3600D5E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68" y="3842311"/>
            <a:ext cx="2989730" cy="333193"/>
          </a:xfrm>
          <a:prstGeom prst="rect">
            <a:avLst/>
          </a:prstGeom>
        </p:spPr>
      </p:pic>
      <p:sp>
        <p:nvSpPr>
          <p:cNvPr id="41" name="Parenthèse ouvrante 40">
            <a:extLst>
              <a:ext uri="{FF2B5EF4-FFF2-40B4-BE49-F238E27FC236}">
                <a16:creationId xmlns:a16="http://schemas.microsoft.com/office/drawing/2014/main" id="{63E5B6C6-FA73-8047-82D5-9D8A48FAC22F}"/>
              </a:ext>
            </a:extLst>
          </p:cNvPr>
          <p:cNvSpPr/>
          <p:nvPr/>
        </p:nvSpPr>
        <p:spPr>
          <a:xfrm rot="16200000">
            <a:off x="4426859" y="3710501"/>
            <a:ext cx="169677" cy="1086224"/>
          </a:xfrm>
          <a:prstGeom prst="leftBracke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Parenthèse ouvrante 41">
            <a:extLst>
              <a:ext uri="{FF2B5EF4-FFF2-40B4-BE49-F238E27FC236}">
                <a16:creationId xmlns:a16="http://schemas.microsoft.com/office/drawing/2014/main" id="{798D08FD-8C55-8E46-A1FE-86A764BA352E}"/>
              </a:ext>
            </a:extLst>
          </p:cNvPr>
          <p:cNvSpPr/>
          <p:nvPr/>
        </p:nvSpPr>
        <p:spPr>
          <a:xfrm rot="16200000">
            <a:off x="5505652" y="3903267"/>
            <a:ext cx="166689" cy="703679"/>
          </a:xfrm>
          <a:prstGeom prst="leftBracke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Parenthèse ouvrante 42">
            <a:extLst>
              <a:ext uri="{FF2B5EF4-FFF2-40B4-BE49-F238E27FC236}">
                <a16:creationId xmlns:a16="http://schemas.microsoft.com/office/drawing/2014/main" id="{8F60AEC6-8D74-E14F-8BBF-3D659428FA00}"/>
              </a:ext>
            </a:extLst>
          </p:cNvPr>
          <p:cNvSpPr/>
          <p:nvPr/>
        </p:nvSpPr>
        <p:spPr>
          <a:xfrm rot="16200000">
            <a:off x="6284245" y="3998685"/>
            <a:ext cx="166689" cy="518818"/>
          </a:xfrm>
          <a:prstGeom prst="leftBracket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 descr="latex-image-1.pdf">
            <a:extLst>
              <a:ext uri="{FF2B5EF4-FFF2-40B4-BE49-F238E27FC236}">
                <a16:creationId xmlns:a16="http://schemas.microsoft.com/office/drawing/2014/main" id="{509D6C76-C969-B64F-A2E5-A4755B4B48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483" y="4553232"/>
            <a:ext cx="5150348" cy="963969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2AB72705-5112-B641-883E-3486FD67A9CC}"/>
              </a:ext>
            </a:extLst>
          </p:cNvPr>
          <p:cNvSpPr txBox="1"/>
          <p:nvPr/>
        </p:nvSpPr>
        <p:spPr>
          <a:xfrm>
            <a:off x="3732508" y="5620224"/>
            <a:ext cx="2390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Chain </a:t>
            </a:r>
            <a:r>
              <a:rPr lang="fr-FR" sz="2400" b="1" dirty="0" err="1">
                <a:solidFill>
                  <a:srgbClr val="FF0000"/>
                </a:solidFill>
              </a:rPr>
              <a:t>rule</a:t>
            </a:r>
            <a:endParaRPr lang="fr-F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Independence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84D4D0C-3723-FF41-9929-271C55B4A8FD}"/>
              </a:ext>
            </a:extLst>
          </p:cNvPr>
          <p:cNvSpPr txBox="1"/>
          <p:nvPr/>
        </p:nvSpPr>
        <p:spPr>
          <a:xfrm>
            <a:off x="842262" y="2370013"/>
            <a:ext cx="35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err="1">
                <a:solidFill>
                  <a:prstClr val="black"/>
                </a:solidFill>
                <a:latin typeface="Calibri"/>
              </a:rPr>
              <a:t>Definition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pic>
        <p:nvPicPr>
          <p:cNvPr id="46" name="Image 45" descr="latex-image-1.pdf">
            <a:extLst>
              <a:ext uri="{FF2B5EF4-FFF2-40B4-BE49-F238E27FC236}">
                <a16:creationId xmlns:a16="http://schemas.microsoft.com/office/drawing/2014/main" id="{F7663B9A-EC3A-4C49-80A0-245FE692E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19" y="2440859"/>
            <a:ext cx="2185093" cy="369171"/>
          </a:xfrm>
          <a:prstGeom prst="rect">
            <a:avLst/>
          </a:prstGeom>
        </p:spPr>
      </p:pic>
      <p:grpSp>
        <p:nvGrpSpPr>
          <p:cNvPr id="47" name="Grouper 21">
            <a:extLst>
              <a:ext uri="{FF2B5EF4-FFF2-40B4-BE49-F238E27FC236}">
                <a16:creationId xmlns:a16="http://schemas.microsoft.com/office/drawing/2014/main" id="{38B6EA46-1B77-B049-B3D2-5A33E251A11E}"/>
              </a:ext>
            </a:extLst>
          </p:cNvPr>
          <p:cNvGrpSpPr/>
          <p:nvPr/>
        </p:nvGrpSpPr>
        <p:grpSpPr>
          <a:xfrm>
            <a:off x="5244060" y="2356767"/>
            <a:ext cx="2581182" cy="461665"/>
            <a:chOff x="5078093" y="1371621"/>
            <a:chExt cx="2581182" cy="461665"/>
          </a:xfrm>
        </p:grpSpPr>
        <p:pic>
          <p:nvPicPr>
            <p:cNvPr id="48" name="Image 47" descr="latex-image-1.pdf">
              <a:extLst>
                <a:ext uri="{FF2B5EF4-FFF2-40B4-BE49-F238E27FC236}">
                  <a16:creationId xmlns:a16="http://schemas.microsoft.com/office/drawing/2014/main" id="{82B088B8-F00E-154A-9411-C0F396E2B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43" r="71716"/>
            <a:stretch/>
          </p:blipFill>
          <p:spPr>
            <a:xfrm>
              <a:off x="5078093" y="1447330"/>
              <a:ext cx="239059" cy="369171"/>
            </a:xfrm>
            <a:prstGeom prst="rect">
              <a:avLst/>
            </a:prstGeom>
          </p:spPr>
        </p:pic>
        <p:pic>
          <p:nvPicPr>
            <p:cNvPr id="49" name="Image 48" descr="latex-image-1.pdf">
              <a:extLst>
                <a:ext uri="{FF2B5EF4-FFF2-40B4-BE49-F238E27FC236}">
                  <a16:creationId xmlns:a16="http://schemas.microsoft.com/office/drawing/2014/main" id="{E59E3D3D-2014-8C45-B1B7-93E127C40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4" t="1" r="60394" b="6381"/>
            <a:stretch/>
          </p:blipFill>
          <p:spPr>
            <a:xfrm>
              <a:off x="7471768" y="1441585"/>
              <a:ext cx="187507" cy="345611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43E718A-5075-594C-AD28-1A1CCD4CFAA2}"/>
                </a:ext>
              </a:extLst>
            </p:cNvPr>
            <p:cNvSpPr txBox="1"/>
            <p:nvPr/>
          </p:nvSpPr>
          <p:spPr>
            <a:xfrm>
              <a:off x="5354222" y="1371621"/>
              <a:ext cx="2121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err="1">
                  <a:solidFill>
                    <a:prstClr val="black"/>
                  </a:solidFill>
                  <a:latin typeface="Calibri"/>
                </a:rPr>
                <a:t>independent</a:t>
              </a:r>
              <a:r>
                <a:rPr lang="fr-FR" sz="2400">
                  <a:solidFill>
                    <a:prstClr val="black"/>
                  </a:solidFill>
                  <a:latin typeface="Calibri"/>
                </a:rPr>
                <a:t> of</a:t>
              </a:r>
            </a:p>
          </p:txBody>
        </p:sp>
      </p:grpSp>
      <p:sp>
        <p:nvSpPr>
          <p:cNvPr id="51" name="Rectangle à coins arrondis 50">
            <a:extLst>
              <a:ext uri="{FF2B5EF4-FFF2-40B4-BE49-F238E27FC236}">
                <a16:creationId xmlns:a16="http://schemas.microsoft.com/office/drawing/2014/main" id="{57DCD413-A34B-2840-9605-42E79B041AE9}"/>
              </a:ext>
            </a:extLst>
          </p:cNvPr>
          <p:cNvSpPr/>
          <p:nvPr/>
        </p:nvSpPr>
        <p:spPr>
          <a:xfrm>
            <a:off x="3251523" y="3030799"/>
            <a:ext cx="3005766" cy="3024484"/>
          </a:xfrm>
          <a:prstGeom prst="roundRect">
            <a:avLst>
              <a:gd name="adj" fmla="val 6352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à coins arrondis 51">
            <a:extLst>
              <a:ext uri="{FF2B5EF4-FFF2-40B4-BE49-F238E27FC236}">
                <a16:creationId xmlns:a16="http://schemas.microsoft.com/office/drawing/2014/main" id="{5412C3E2-184E-064B-9028-6BD5FE739F4C}"/>
              </a:ext>
            </a:extLst>
          </p:cNvPr>
          <p:cNvSpPr/>
          <p:nvPr/>
        </p:nvSpPr>
        <p:spPr>
          <a:xfrm>
            <a:off x="3251523" y="3030799"/>
            <a:ext cx="1510575" cy="3024484"/>
          </a:xfrm>
          <a:prstGeom prst="roundRect">
            <a:avLst>
              <a:gd name="adj" fmla="val 12113"/>
            </a:avLst>
          </a:prstGeom>
          <a:solidFill>
            <a:srgbClr val="008000">
              <a:alpha val="5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à coins arrondis 52">
            <a:extLst>
              <a:ext uri="{FF2B5EF4-FFF2-40B4-BE49-F238E27FC236}">
                <a16:creationId xmlns:a16="http://schemas.microsoft.com/office/drawing/2014/main" id="{19B8245C-7983-4748-8D56-1E8CD0FEE711}"/>
              </a:ext>
            </a:extLst>
          </p:cNvPr>
          <p:cNvSpPr/>
          <p:nvPr/>
        </p:nvSpPr>
        <p:spPr>
          <a:xfrm rot="16200000">
            <a:off x="3994368" y="2287956"/>
            <a:ext cx="1510575" cy="3024484"/>
          </a:xfrm>
          <a:prstGeom prst="roundRect">
            <a:avLst>
              <a:gd name="adj" fmla="val 12113"/>
            </a:avLst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Image 53" descr="latex-image-1.pdf">
            <a:extLst>
              <a:ext uri="{FF2B5EF4-FFF2-40B4-BE49-F238E27FC236}">
                <a16:creationId xmlns:a16="http://schemas.microsoft.com/office/drawing/2014/main" id="{B7D8F0D0-3C86-9647-8675-C3B2870A88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7" r="29744"/>
          <a:stretch/>
        </p:blipFill>
        <p:spPr>
          <a:xfrm>
            <a:off x="1897486" y="5567242"/>
            <a:ext cx="579639" cy="265320"/>
          </a:xfrm>
          <a:prstGeom prst="rect">
            <a:avLst/>
          </a:prstGeom>
        </p:spPr>
      </p:pic>
      <p:sp>
        <p:nvSpPr>
          <p:cNvPr id="55" name="Forme libre 54">
            <a:extLst>
              <a:ext uri="{FF2B5EF4-FFF2-40B4-BE49-F238E27FC236}">
                <a16:creationId xmlns:a16="http://schemas.microsoft.com/office/drawing/2014/main" id="{56DAEC17-ACE0-9943-B84E-46A3F4C8A2D6}"/>
              </a:ext>
            </a:extLst>
          </p:cNvPr>
          <p:cNvSpPr/>
          <p:nvPr/>
        </p:nvSpPr>
        <p:spPr>
          <a:xfrm rot="2567346">
            <a:off x="2494606" y="4909720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Forme libre 55">
            <a:extLst>
              <a:ext uri="{FF2B5EF4-FFF2-40B4-BE49-F238E27FC236}">
                <a16:creationId xmlns:a16="http://schemas.microsoft.com/office/drawing/2014/main" id="{7798A8AB-C889-DE4E-8DFE-D46513A01AFF}"/>
              </a:ext>
            </a:extLst>
          </p:cNvPr>
          <p:cNvSpPr/>
          <p:nvPr/>
        </p:nvSpPr>
        <p:spPr>
          <a:xfrm rot="4222374">
            <a:off x="6418784" y="3542107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7" name="Image 56" descr="latex-image-1.pdf">
            <a:extLst>
              <a:ext uri="{FF2B5EF4-FFF2-40B4-BE49-F238E27FC236}">
                <a16:creationId xmlns:a16="http://schemas.microsoft.com/office/drawing/2014/main" id="{6A204B6D-CBE8-4A47-B51F-340E98BF6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9" r="63445"/>
          <a:stretch/>
        </p:blipFill>
        <p:spPr>
          <a:xfrm>
            <a:off x="7109217" y="4175168"/>
            <a:ext cx="627529" cy="265320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6BA9017D-4D7F-0347-B477-1332D712AA30}"/>
              </a:ext>
            </a:extLst>
          </p:cNvPr>
          <p:cNvSpPr txBox="1"/>
          <p:nvPr/>
        </p:nvSpPr>
        <p:spPr>
          <a:xfrm>
            <a:off x="432440" y="773322"/>
            <a:ext cx="672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Imagine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dice</a:t>
            </a:r>
            <a:r>
              <a:rPr lang="fr-FR" dirty="0"/>
              <a:t> and a coin</a:t>
            </a:r>
            <a:endParaRPr lang="fr-FR" i="1" dirty="0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99F6C2C-A21E-B249-937C-10C457F4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7" y="1220668"/>
            <a:ext cx="148007" cy="148007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71AD54E9-46D5-7A42-B31D-0970332E0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7" y="1456469"/>
            <a:ext cx="121034" cy="22477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6B1706E4-98D4-D84E-A577-2F64A53E1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051" y="404065"/>
            <a:ext cx="796509" cy="604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90517B0C-7B4B-E742-B67B-59446A3A655D}"/>
              </a:ext>
            </a:extLst>
          </p:cNvPr>
          <p:cNvSpPr txBox="1"/>
          <p:nvPr/>
        </p:nvSpPr>
        <p:spPr>
          <a:xfrm>
            <a:off x="1085274" y="1107818"/>
            <a:ext cx="61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Getting</a:t>
            </a:r>
            <a:r>
              <a:rPr lang="fr-FR" dirty="0"/>
              <a:t> a 6 on the </a:t>
            </a:r>
            <a:r>
              <a:rPr lang="fr-FR" dirty="0" err="1"/>
              <a:t>dice</a:t>
            </a:r>
            <a:endParaRPr lang="fr-FR" i="1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61CF147-C062-CD44-86BA-B12F555024AB}"/>
              </a:ext>
            </a:extLst>
          </p:cNvPr>
          <p:cNvSpPr txBox="1"/>
          <p:nvPr/>
        </p:nvSpPr>
        <p:spPr>
          <a:xfrm>
            <a:off x="1085274" y="1407568"/>
            <a:ext cx="618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i="1" dirty="0" err="1"/>
              <a:t>heads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coin</a:t>
            </a:r>
            <a:endParaRPr lang="fr-FR" i="1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EAA1CF3-CF5C-AD48-9F19-4CE5495C1277}"/>
              </a:ext>
            </a:extLst>
          </p:cNvPr>
          <p:cNvSpPr txBox="1"/>
          <p:nvPr/>
        </p:nvSpPr>
        <p:spPr>
          <a:xfrm>
            <a:off x="432440" y="1778918"/>
            <a:ext cx="672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Observing</a:t>
            </a:r>
            <a:r>
              <a:rPr lang="fr-FR" dirty="0"/>
              <a:t>    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supposedly</a:t>
            </a:r>
            <a:r>
              <a:rPr lang="fr-FR" dirty="0"/>
              <a:t> not influence</a:t>
            </a:r>
            <a:endParaRPr lang="fr-FR" i="1" dirty="0"/>
          </a:p>
        </p:txBody>
      </p:sp>
      <p:pic>
        <p:nvPicPr>
          <p:cNvPr id="65" name="Picture 212">
            <a:extLst>
              <a:ext uri="{FF2B5EF4-FFF2-40B4-BE49-F238E27FC236}">
                <a16:creationId xmlns:a16="http://schemas.microsoft.com/office/drawing/2014/main" id="{372DEB04-E13E-0241-8380-10F1A6081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971"/>
          <a:stretch>
            <a:fillRect/>
          </a:stretch>
        </p:blipFill>
        <p:spPr bwMode="auto">
          <a:xfrm>
            <a:off x="8120150" y="406229"/>
            <a:ext cx="600190" cy="599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6926E84F-457B-1B4A-9013-8A374384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960" y="1919934"/>
            <a:ext cx="148007" cy="148007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7F3C6FA6-E572-AA41-BCFE-7E2AA9071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005" y="1843163"/>
            <a:ext cx="121034" cy="2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independence</a:t>
            </a:r>
            <a:endParaRPr lang="fr-FR" dirty="0"/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30" name="Rectangle à coins arrondis 29">
            <a:extLst>
              <a:ext uri="{FF2B5EF4-FFF2-40B4-BE49-F238E27FC236}">
                <a16:creationId xmlns:a16="http://schemas.microsoft.com/office/drawing/2014/main" id="{41DA2284-5772-D243-875F-D5CC42C99768}"/>
              </a:ext>
            </a:extLst>
          </p:cNvPr>
          <p:cNvSpPr/>
          <p:nvPr/>
        </p:nvSpPr>
        <p:spPr>
          <a:xfrm>
            <a:off x="1846752" y="2665536"/>
            <a:ext cx="5850983" cy="3024484"/>
          </a:xfrm>
          <a:prstGeom prst="roundRect">
            <a:avLst>
              <a:gd name="adj" fmla="val 6352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E34CCF-4A41-0749-BC71-E1496E8E6397}"/>
              </a:ext>
            </a:extLst>
          </p:cNvPr>
          <p:cNvSpPr txBox="1"/>
          <p:nvPr/>
        </p:nvSpPr>
        <p:spPr>
          <a:xfrm>
            <a:off x="721655" y="1376484"/>
            <a:ext cx="35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err="1">
                <a:solidFill>
                  <a:prstClr val="black"/>
                </a:solidFill>
                <a:latin typeface="Calibri"/>
              </a:rPr>
              <a:t>Definition</a:t>
            </a:r>
            <a:r>
              <a:rPr lang="fr-FR" sz="2400" b="1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32" name="Rectangle à coins arrondis 31">
            <a:extLst>
              <a:ext uri="{FF2B5EF4-FFF2-40B4-BE49-F238E27FC236}">
                <a16:creationId xmlns:a16="http://schemas.microsoft.com/office/drawing/2014/main" id="{BB16C2E7-5834-194E-8069-A9ABD02563B1}"/>
              </a:ext>
            </a:extLst>
          </p:cNvPr>
          <p:cNvSpPr/>
          <p:nvPr/>
        </p:nvSpPr>
        <p:spPr>
          <a:xfrm>
            <a:off x="1837916" y="2665536"/>
            <a:ext cx="3005766" cy="3024484"/>
          </a:xfrm>
          <a:prstGeom prst="roundRect">
            <a:avLst>
              <a:gd name="adj" fmla="val 6352"/>
            </a:avLst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à coins arrondis 33">
            <a:extLst>
              <a:ext uri="{FF2B5EF4-FFF2-40B4-BE49-F238E27FC236}">
                <a16:creationId xmlns:a16="http://schemas.microsoft.com/office/drawing/2014/main" id="{DE9DB3AB-1304-9E46-B156-E0C175CAFDAB}"/>
              </a:ext>
            </a:extLst>
          </p:cNvPr>
          <p:cNvSpPr/>
          <p:nvPr/>
        </p:nvSpPr>
        <p:spPr>
          <a:xfrm>
            <a:off x="1837916" y="2665536"/>
            <a:ext cx="1510575" cy="3024484"/>
          </a:xfrm>
          <a:prstGeom prst="roundRect">
            <a:avLst>
              <a:gd name="adj" fmla="val 12113"/>
            </a:avLst>
          </a:prstGeom>
          <a:solidFill>
            <a:srgbClr val="008000">
              <a:alpha val="5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à coins arrondis 34">
            <a:extLst>
              <a:ext uri="{FF2B5EF4-FFF2-40B4-BE49-F238E27FC236}">
                <a16:creationId xmlns:a16="http://schemas.microsoft.com/office/drawing/2014/main" id="{2A888F04-6869-1244-BE64-554DA1D05887}"/>
              </a:ext>
            </a:extLst>
          </p:cNvPr>
          <p:cNvSpPr/>
          <p:nvPr/>
        </p:nvSpPr>
        <p:spPr>
          <a:xfrm rot="16200000">
            <a:off x="2580761" y="1922693"/>
            <a:ext cx="1510575" cy="3024484"/>
          </a:xfrm>
          <a:prstGeom prst="roundRect">
            <a:avLst>
              <a:gd name="adj" fmla="val 12113"/>
            </a:avLst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Image 35" descr="latex-image-1.pdf">
            <a:extLst>
              <a:ext uri="{FF2B5EF4-FFF2-40B4-BE49-F238E27FC236}">
                <a16:creationId xmlns:a16="http://schemas.microsoft.com/office/drawing/2014/main" id="{5E8C7415-7E2A-FC4A-A62D-7CBCF565A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7" r="29744"/>
          <a:stretch/>
        </p:blipFill>
        <p:spPr>
          <a:xfrm>
            <a:off x="483879" y="5201979"/>
            <a:ext cx="579639" cy="265320"/>
          </a:xfrm>
          <a:prstGeom prst="rect">
            <a:avLst/>
          </a:prstGeom>
        </p:spPr>
      </p:pic>
      <p:sp>
        <p:nvSpPr>
          <p:cNvPr id="37" name="Forme libre 36">
            <a:extLst>
              <a:ext uri="{FF2B5EF4-FFF2-40B4-BE49-F238E27FC236}">
                <a16:creationId xmlns:a16="http://schemas.microsoft.com/office/drawing/2014/main" id="{BA926D7F-4E67-AB47-9B7F-5C34551D92A3}"/>
              </a:ext>
            </a:extLst>
          </p:cNvPr>
          <p:cNvSpPr/>
          <p:nvPr/>
        </p:nvSpPr>
        <p:spPr>
          <a:xfrm rot="2567346">
            <a:off x="1080999" y="4544457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orme libre 37">
            <a:extLst>
              <a:ext uri="{FF2B5EF4-FFF2-40B4-BE49-F238E27FC236}">
                <a16:creationId xmlns:a16="http://schemas.microsoft.com/office/drawing/2014/main" id="{81679222-9C23-2B45-93CA-701A75E04A46}"/>
              </a:ext>
            </a:extLst>
          </p:cNvPr>
          <p:cNvSpPr/>
          <p:nvPr/>
        </p:nvSpPr>
        <p:spPr>
          <a:xfrm rot="4222374">
            <a:off x="5005177" y="3176844"/>
            <a:ext cx="551420" cy="779518"/>
          </a:xfrm>
          <a:custGeom>
            <a:avLst/>
            <a:gdLst>
              <a:gd name="connsiteX0" fmla="*/ 762000 w 762000"/>
              <a:gd name="connsiteY0" fmla="*/ 0 h 776941"/>
              <a:gd name="connsiteX1" fmla="*/ 224117 w 762000"/>
              <a:gd name="connsiteY1" fmla="*/ 403412 h 776941"/>
              <a:gd name="connsiteX2" fmla="*/ 0 w 762000"/>
              <a:gd name="connsiteY2" fmla="*/ 776941 h 7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76941">
                <a:moveTo>
                  <a:pt x="762000" y="0"/>
                </a:moveTo>
                <a:cubicBezTo>
                  <a:pt x="556558" y="136961"/>
                  <a:pt x="351117" y="273922"/>
                  <a:pt x="224117" y="403412"/>
                </a:cubicBezTo>
                <a:cubicBezTo>
                  <a:pt x="97117" y="532902"/>
                  <a:pt x="0" y="776941"/>
                  <a:pt x="0" y="776941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Image 38" descr="latex-image-1.pdf">
            <a:extLst>
              <a:ext uri="{FF2B5EF4-FFF2-40B4-BE49-F238E27FC236}">
                <a16:creationId xmlns:a16="http://schemas.microsoft.com/office/drawing/2014/main" id="{CEAAF99A-F6AC-9E4C-82B0-9F648126D4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9" r="63445"/>
          <a:stretch/>
        </p:blipFill>
        <p:spPr>
          <a:xfrm>
            <a:off x="5695610" y="3809905"/>
            <a:ext cx="627529" cy="265320"/>
          </a:xfrm>
          <a:prstGeom prst="rect">
            <a:avLst/>
          </a:prstGeom>
        </p:spPr>
      </p:pic>
      <p:pic>
        <p:nvPicPr>
          <p:cNvPr id="40" name="Image 39" descr="latex-image-1.pdf">
            <a:extLst>
              <a:ext uri="{FF2B5EF4-FFF2-40B4-BE49-F238E27FC236}">
                <a16:creationId xmlns:a16="http://schemas.microsoft.com/office/drawing/2014/main" id="{78E3954C-BC46-2242-813F-24C48C7F6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88" y="1408411"/>
            <a:ext cx="2790268" cy="388120"/>
          </a:xfrm>
          <a:prstGeom prst="rect">
            <a:avLst/>
          </a:prstGeom>
        </p:spPr>
      </p:pic>
      <p:pic>
        <p:nvPicPr>
          <p:cNvPr id="41" name="Image 40" descr="latex-image-1.pdf">
            <a:extLst>
              <a:ext uri="{FF2B5EF4-FFF2-40B4-BE49-F238E27FC236}">
                <a16:creationId xmlns:a16="http://schemas.microsoft.com/office/drawing/2014/main" id="{93C9F62C-214A-E449-815E-AC74B4C39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88" y="1966152"/>
            <a:ext cx="3834490" cy="388702"/>
          </a:xfrm>
          <a:prstGeom prst="rect">
            <a:avLst/>
          </a:prstGeom>
        </p:spPr>
      </p:pic>
      <p:pic>
        <p:nvPicPr>
          <p:cNvPr id="42" name="Image 41" descr="latex-image-1.pdf">
            <a:extLst>
              <a:ext uri="{FF2B5EF4-FFF2-40B4-BE49-F238E27FC236}">
                <a16:creationId xmlns:a16="http://schemas.microsoft.com/office/drawing/2014/main" id="{623A1221-35AA-A74C-B654-BCE0DA87D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42" y="4601768"/>
            <a:ext cx="544916" cy="283970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7E0FD6D2-3FAC-5B45-804B-84EBFE0DE6A5}"/>
              </a:ext>
            </a:extLst>
          </p:cNvPr>
          <p:cNvCxnSpPr/>
          <p:nvPr/>
        </p:nvCxnSpPr>
        <p:spPr>
          <a:xfrm flipH="1">
            <a:off x="4821163" y="4735332"/>
            <a:ext cx="601989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6201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7" grpId="0" animBg="1"/>
      <p:bldP spid="3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10650</TotalTime>
  <Words>1698</Words>
  <Application>Microsoft Macintosh PowerPoint</Application>
  <PresentationFormat>Affichage à l'écran (4:3)</PresentationFormat>
  <Paragraphs>387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44" baseType="lpstr">
      <vt:lpstr>ＭＳ Ｐゴシック</vt:lpstr>
      <vt:lpstr>Arial</vt:lpstr>
      <vt:lpstr>Avenir Book</vt:lpstr>
      <vt:lpstr>Avenir Heavy</vt:lpstr>
      <vt:lpstr>Avenir Light</vt:lpstr>
      <vt:lpstr>Avenir Medium</vt:lpstr>
      <vt:lpstr>Calibri</vt:lpstr>
      <vt:lpstr>Helvetica Neue</vt:lpstr>
      <vt:lpstr>Helvetica Neue UltraLight</vt:lpstr>
      <vt:lpstr>inherit</vt:lpstr>
      <vt:lpstr>Times</vt:lpstr>
      <vt:lpstr>Times New Roman</vt:lpstr>
      <vt:lpstr>Thème Office</vt:lpstr>
      <vt:lpstr>1_Modèle par défaut</vt:lpstr>
      <vt:lpstr>Music Machine Learning</vt:lpstr>
      <vt:lpstr>Understanding probability</vt:lpstr>
      <vt:lpstr>Probability - terminology</vt:lpstr>
      <vt:lpstr>Probability - terminology</vt:lpstr>
      <vt:lpstr>Basic probabilities</vt:lpstr>
      <vt:lpstr>Conditional probability</vt:lpstr>
      <vt:lpstr>Conditional probability</vt:lpstr>
      <vt:lpstr>Independence</vt:lpstr>
      <vt:lpstr>Conditional independence</vt:lpstr>
      <vt:lpstr>Random variables</vt:lpstr>
      <vt:lpstr>Joint probability and marginalization</vt:lpstr>
      <vt:lpstr>Conditional probability and independence</vt:lpstr>
      <vt:lpstr>Expectation and inequalities</vt:lpstr>
      <vt:lpstr>Continuous distributions : Normal (Gaussian)</vt:lpstr>
      <vt:lpstr>Continuous distributions (Multivariate Normal)</vt:lpstr>
      <vt:lpstr>Continuous distributions bestiary</vt:lpstr>
      <vt:lpstr>Probabilistic Graphical Models</vt:lpstr>
      <vt:lpstr>Probabilistic Graphical Models</vt:lpstr>
      <vt:lpstr>Probabilistic Graphical Models</vt:lpstr>
      <vt:lpstr>Directed graphical models</vt:lpstr>
      <vt:lpstr>Probabilistic inference</vt:lpstr>
      <vt:lpstr>Belief network</vt:lpstr>
      <vt:lpstr>Belief network</vt:lpstr>
      <vt:lpstr>Belief network</vt:lpstr>
      <vt:lpstr>Explaining away</vt:lpstr>
      <vt:lpstr>Joint probability table</vt:lpstr>
      <vt:lpstr>Joint probability table</vt:lpstr>
      <vt:lpstr>Naïve Bayes inference</vt:lpstr>
      <vt:lpstr>Learning</vt:lpstr>
      <vt:lpstr>Probabilistic machine learning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788</cp:revision>
  <dcterms:created xsi:type="dcterms:W3CDTF">2014-03-12T17:42:11Z</dcterms:created>
  <dcterms:modified xsi:type="dcterms:W3CDTF">2020-11-03T22:03:16Z</dcterms:modified>
</cp:coreProperties>
</file>